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9" r:id="rId4"/>
    <p:sldId id="257" r:id="rId5"/>
    <p:sldId id="260" r:id="rId6"/>
    <p:sldId id="264" r:id="rId7"/>
    <p:sldId id="265" r:id="rId8"/>
    <p:sldId id="263" r:id="rId9"/>
    <p:sldId id="261" r:id="rId10"/>
    <p:sldId id="262"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02"/>
    <p:restoredTop sz="94726"/>
  </p:normalViewPr>
  <p:slideViewPr>
    <p:cSldViewPr snapToGrid="0">
      <p:cViewPr>
        <p:scale>
          <a:sx n="113" d="100"/>
          <a:sy n="113" d="100"/>
        </p:scale>
        <p:origin x="232" y="3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PNG>
</file>

<file path=ppt/media/image2.png>
</file>

<file path=ppt/media/image3.tiff>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40570-28AA-5CFE-AC92-A75F55CBC0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C5C125B-B4A0-92A2-AE1A-FC1447D90F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2C4BD02-D610-A20B-290C-A91AB45278E4}"/>
              </a:ext>
            </a:extLst>
          </p:cNvPr>
          <p:cNvSpPr>
            <a:spLocks noGrp="1"/>
          </p:cNvSpPr>
          <p:nvPr>
            <p:ph type="dt" sz="half" idx="10"/>
          </p:nvPr>
        </p:nvSpPr>
        <p:spPr/>
        <p:txBody>
          <a:bodyPr/>
          <a:lstStyle/>
          <a:p>
            <a:fld id="{18BEE410-4A8D-AF4A-9718-C624A8EE5C08}" type="datetimeFigureOut">
              <a:rPr lang="en-US" smtClean="0"/>
              <a:t>6/2/25</a:t>
            </a:fld>
            <a:endParaRPr lang="en-US"/>
          </a:p>
        </p:txBody>
      </p:sp>
      <p:sp>
        <p:nvSpPr>
          <p:cNvPr id="5" name="Footer Placeholder 4">
            <a:extLst>
              <a:ext uri="{FF2B5EF4-FFF2-40B4-BE49-F238E27FC236}">
                <a16:creationId xmlns:a16="http://schemas.microsoft.com/office/drawing/2014/main" id="{E05F1452-17F5-9874-30FA-DFFDA15063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4C3084-3C3F-5942-C7C1-3E63EE76D077}"/>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684956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A3ACD-8E36-168F-97F7-F23B94F783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76BDCE-8752-A6F0-9105-C03CB6998A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A74390-61C3-6CF2-D2B2-84AAB4F8A7BD}"/>
              </a:ext>
            </a:extLst>
          </p:cNvPr>
          <p:cNvSpPr>
            <a:spLocks noGrp="1"/>
          </p:cNvSpPr>
          <p:nvPr>
            <p:ph type="dt" sz="half" idx="10"/>
          </p:nvPr>
        </p:nvSpPr>
        <p:spPr/>
        <p:txBody>
          <a:bodyPr/>
          <a:lstStyle/>
          <a:p>
            <a:fld id="{18BEE410-4A8D-AF4A-9718-C624A8EE5C08}" type="datetimeFigureOut">
              <a:rPr lang="en-US" smtClean="0"/>
              <a:t>6/2/25</a:t>
            </a:fld>
            <a:endParaRPr lang="en-US"/>
          </a:p>
        </p:txBody>
      </p:sp>
      <p:sp>
        <p:nvSpPr>
          <p:cNvPr id="5" name="Footer Placeholder 4">
            <a:extLst>
              <a:ext uri="{FF2B5EF4-FFF2-40B4-BE49-F238E27FC236}">
                <a16:creationId xmlns:a16="http://schemas.microsoft.com/office/drawing/2014/main" id="{1951E5AA-2D20-887A-B5A8-DA0CB13E4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E514EA-9CA9-B87C-CD55-50BB5803CF1D}"/>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175309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AE88FC-6463-460A-02A9-2F2873A070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D81A7D-1381-C20B-3ACF-1705B4DBC8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E2A284-20C4-CA80-F4CE-DBC5C85559AB}"/>
              </a:ext>
            </a:extLst>
          </p:cNvPr>
          <p:cNvSpPr>
            <a:spLocks noGrp="1"/>
          </p:cNvSpPr>
          <p:nvPr>
            <p:ph type="dt" sz="half" idx="10"/>
          </p:nvPr>
        </p:nvSpPr>
        <p:spPr/>
        <p:txBody>
          <a:bodyPr/>
          <a:lstStyle/>
          <a:p>
            <a:fld id="{18BEE410-4A8D-AF4A-9718-C624A8EE5C08}" type="datetimeFigureOut">
              <a:rPr lang="en-US" smtClean="0"/>
              <a:t>6/2/25</a:t>
            </a:fld>
            <a:endParaRPr lang="en-US"/>
          </a:p>
        </p:txBody>
      </p:sp>
      <p:sp>
        <p:nvSpPr>
          <p:cNvPr id="5" name="Footer Placeholder 4">
            <a:extLst>
              <a:ext uri="{FF2B5EF4-FFF2-40B4-BE49-F238E27FC236}">
                <a16:creationId xmlns:a16="http://schemas.microsoft.com/office/drawing/2014/main" id="{3F8450F7-1720-2997-3549-08537B5E00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6DEBD6-4672-B6FC-C374-6DF7A66C6596}"/>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24004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9492B-1383-5BDE-E4C1-67B162FFB6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7E6F91-DC13-F71E-6193-2EC90472C4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AC1DB3-E702-8D06-E291-ABE0B205DD6D}"/>
              </a:ext>
            </a:extLst>
          </p:cNvPr>
          <p:cNvSpPr>
            <a:spLocks noGrp="1"/>
          </p:cNvSpPr>
          <p:nvPr>
            <p:ph type="dt" sz="half" idx="10"/>
          </p:nvPr>
        </p:nvSpPr>
        <p:spPr/>
        <p:txBody>
          <a:bodyPr/>
          <a:lstStyle/>
          <a:p>
            <a:fld id="{18BEE410-4A8D-AF4A-9718-C624A8EE5C08}" type="datetimeFigureOut">
              <a:rPr lang="en-US" smtClean="0"/>
              <a:t>6/2/25</a:t>
            </a:fld>
            <a:endParaRPr lang="en-US"/>
          </a:p>
        </p:txBody>
      </p:sp>
      <p:sp>
        <p:nvSpPr>
          <p:cNvPr id="5" name="Footer Placeholder 4">
            <a:extLst>
              <a:ext uri="{FF2B5EF4-FFF2-40B4-BE49-F238E27FC236}">
                <a16:creationId xmlns:a16="http://schemas.microsoft.com/office/drawing/2014/main" id="{E3426772-CC7F-276C-ACB5-2C7754861E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AA0055-5D3A-B715-EA10-144D12DC74D4}"/>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28984864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8D6EF-9BFD-DE3E-5D06-AF64965166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A37D93-2B42-0D8E-1481-D4AB57F2548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B31360-12E0-9E51-E758-79DB31E139D2}"/>
              </a:ext>
            </a:extLst>
          </p:cNvPr>
          <p:cNvSpPr>
            <a:spLocks noGrp="1"/>
          </p:cNvSpPr>
          <p:nvPr>
            <p:ph type="dt" sz="half" idx="10"/>
          </p:nvPr>
        </p:nvSpPr>
        <p:spPr/>
        <p:txBody>
          <a:bodyPr/>
          <a:lstStyle/>
          <a:p>
            <a:fld id="{18BEE410-4A8D-AF4A-9718-C624A8EE5C08}" type="datetimeFigureOut">
              <a:rPr lang="en-US" smtClean="0"/>
              <a:t>6/2/25</a:t>
            </a:fld>
            <a:endParaRPr lang="en-US"/>
          </a:p>
        </p:txBody>
      </p:sp>
      <p:sp>
        <p:nvSpPr>
          <p:cNvPr id="5" name="Footer Placeholder 4">
            <a:extLst>
              <a:ext uri="{FF2B5EF4-FFF2-40B4-BE49-F238E27FC236}">
                <a16:creationId xmlns:a16="http://schemas.microsoft.com/office/drawing/2014/main" id="{2BC16DAB-8089-90EF-B6A1-1C7920203C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A80C2F-2E16-CC91-60D3-6C4D826B08F4}"/>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127268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533FD-363E-5433-DC13-E3689434B8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3A2476-94E5-25DC-2ED7-F1A3E9AF29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BF28283-8B17-AC3C-AD03-7B3C7728DE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E6401A-0AD0-0C3F-DF85-45FF6BC29643}"/>
              </a:ext>
            </a:extLst>
          </p:cNvPr>
          <p:cNvSpPr>
            <a:spLocks noGrp="1"/>
          </p:cNvSpPr>
          <p:nvPr>
            <p:ph type="dt" sz="half" idx="10"/>
          </p:nvPr>
        </p:nvSpPr>
        <p:spPr/>
        <p:txBody>
          <a:bodyPr/>
          <a:lstStyle/>
          <a:p>
            <a:fld id="{18BEE410-4A8D-AF4A-9718-C624A8EE5C08}" type="datetimeFigureOut">
              <a:rPr lang="en-US" smtClean="0"/>
              <a:t>6/2/25</a:t>
            </a:fld>
            <a:endParaRPr lang="en-US"/>
          </a:p>
        </p:txBody>
      </p:sp>
      <p:sp>
        <p:nvSpPr>
          <p:cNvPr id="6" name="Footer Placeholder 5">
            <a:extLst>
              <a:ext uri="{FF2B5EF4-FFF2-40B4-BE49-F238E27FC236}">
                <a16:creationId xmlns:a16="http://schemas.microsoft.com/office/drawing/2014/main" id="{D411FF7B-87DD-6A41-26EF-B77A8DA509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63B21D-CCCB-2A97-E3EF-FD29BD31BFE9}"/>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4987029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7C123-A72F-52A5-7FF4-1F66BBCEE6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BF02E1-5467-96D6-BF0C-C4B29461DE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DE1CC67-428D-EF48-71AA-B1C6B17BE56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9376AB-E1F3-0AED-2AF9-3512530CA9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AF590-A75A-7838-4FCF-045B1D3267C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0114F6-02AF-9F75-240B-0B44DE1EC79B}"/>
              </a:ext>
            </a:extLst>
          </p:cNvPr>
          <p:cNvSpPr>
            <a:spLocks noGrp="1"/>
          </p:cNvSpPr>
          <p:nvPr>
            <p:ph type="dt" sz="half" idx="10"/>
          </p:nvPr>
        </p:nvSpPr>
        <p:spPr/>
        <p:txBody>
          <a:bodyPr/>
          <a:lstStyle/>
          <a:p>
            <a:fld id="{18BEE410-4A8D-AF4A-9718-C624A8EE5C08}" type="datetimeFigureOut">
              <a:rPr lang="en-US" smtClean="0"/>
              <a:t>6/2/25</a:t>
            </a:fld>
            <a:endParaRPr lang="en-US"/>
          </a:p>
        </p:txBody>
      </p:sp>
      <p:sp>
        <p:nvSpPr>
          <p:cNvPr id="8" name="Footer Placeholder 7">
            <a:extLst>
              <a:ext uri="{FF2B5EF4-FFF2-40B4-BE49-F238E27FC236}">
                <a16:creationId xmlns:a16="http://schemas.microsoft.com/office/drawing/2014/main" id="{95C3F123-19E9-E569-33B3-BD206DBF5A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151FBAB-9F04-96A9-E5D6-A8E13D36A976}"/>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373318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32308-FA4D-1AA1-6CBC-4349A7CA576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4D6415-5F74-1A49-85F4-616C4E7F22DD}"/>
              </a:ext>
            </a:extLst>
          </p:cNvPr>
          <p:cNvSpPr>
            <a:spLocks noGrp="1"/>
          </p:cNvSpPr>
          <p:nvPr>
            <p:ph type="dt" sz="half" idx="10"/>
          </p:nvPr>
        </p:nvSpPr>
        <p:spPr/>
        <p:txBody>
          <a:bodyPr/>
          <a:lstStyle/>
          <a:p>
            <a:fld id="{18BEE410-4A8D-AF4A-9718-C624A8EE5C08}" type="datetimeFigureOut">
              <a:rPr lang="en-US" smtClean="0"/>
              <a:t>6/2/25</a:t>
            </a:fld>
            <a:endParaRPr lang="en-US"/>
          </a:p>
        </p:txBody>
      </p:sp>
      <p:sp>
        <p:nvSpPr>
          <p:cNvPr id="4" name="Footer Placeholder 3">
            <a:extLst>
              <a:ext uri="{FF2B5EF4-FFF2-40B4-BE49-F238E27FC236}">
                <a16:creationId xmlns:a16="http://schemas.microsoft.com/office/drawing/2014/main" id="{F5CA047D-219D-EEBF-95BB-4BD6B046F4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AB184BE-A0F8-7CF4-C021-DDDFBC1D5CD6}"/>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929684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A6FA16-4EE3-00FB-6978-A6765A6A866D}"/>
              </a:ext>
            </a:extLst>
          </p:cNvPr>
          <p:cNvSpPr>
            <a:spLocks noGrp="1"/>
          </p:cNvSpPr>
          <p:nvPr>
            <p:ph type="dt" sz="half" idx="10"/>
          </p:nvPr>
        </p:nvSpPr>
        <p:spPr/>
        <p:txBody>
          <a:bodyPr/>
          <a:lstStyle/>
          <a:p>
            <a:fld id="{18BEE410-4A8D-AF4A-9718-C624A8EE5C08}" type="datetimeFigureOut">
              <a:rPr lang="en-US" smtClean="0"/>
              <a:t>6/2/25</a:t>
            </a:fld>
            <a:endParaRPr lang="en-US"/>
          </a:p>
        </p:txBody>
      </p:sp>
      <p:sp>
        <p:nvSpPr>
          <p:cNvPr id="3" name="Footer Placeholder 2">
            <a:extLst>
              <a:ext uri="{FF2B5EF4-FFF2-40B4-BE49-F238E27FC236}">
                <a16:creationId xmlns:a16="http://schemas.microsoft.com/office/drawing/2014/main" id="{0AB5FA65-768A-3BB9-9950-C91C7CA8E2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7E69B5-2016-5EA8-4611-5C836C833517}"/>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40383543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55A98-CD60-8782-7FC1-3BBCB190FC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6D9B60-6015-E9C9-041E-7005406FAF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5D141F4-5E56-E15A-C69A-25B06324E8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FA0567-4C5C-CEAE-DD35-59EDC8470735}"/>
              </a:ext>
            </a:extLst>
          </p:cNvPr>
          <p:cNvSpPr>
            <a:spLocks noGrp="1"/>
          </p:cNvSpPr>
          <p:nvPr>
            <p:ph type="dt" sz="half" idx="10"/>
          </p:nvPr>
        </p:nvSpPr>
        <p:spPr/>
        <p:txBody>
          <a:bodyPr/>
          <a:lstStyle/>
          <a:p>
            <a:fld id="{18BEE410-4A8D-AF4A-9718-C624A8EE5C08}" type="datetimeFigureOut">
              <a:rPr lang="en-US" smtClean="0"/>
              <a:t>6/2/25</a:t>
            </a:fld>
            <a:endParaRPr lang="en-US"/>
          </a:p>
        </p:txBody>
      </p:sp>
      <p:sp>
        <p:nvSpPr>
          <p:cNvPr id="6" name="Footer Placeholder 5">
            <a:extLst>
              <a:ext uri="{FF2B5EF4-FFF2-40B4-BE49-F238E27FC236}">
                <a16:creationId xmlns:a16="http://schemas.microsoft.com/office/drawing/2014/main" id="{A8B106F3-8B1E-60CF-BC08-304DFC6A4F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3F74B6-B955-E7E1-30B4-1324333DE000}"/>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3088222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3D6F8-123F-E35F-C0A4-DD08065DE1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A1EF769-0579-0413-20D6-FA3140362D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5098B67-0E25-EA0C-55BA-AA75458E87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12B01B-CFB4-6409-06D3-3BB49B5EB092}"/>
              </a:ext>
            </a:extLst>
          </p:cNvPr>
          <p:cNvSpPr>
            <a:spLocks noGrp="1"/>
          </p:cNvSpPr>
          <p:nvPr>
            <p:ph type="dt" sz="half" idx="10"/>
          </p:nvPr>
        </p:nvSpPr>
        <p:spPr/>
        <p:txBody>
          <a:bodyPr/>
          <a:lstStyle/>
          <a:p>
            <a:fld id="{18BEE410-4A8D-AF4A-9718-C624A8EE5C08}" type="datetimeFigureOut">
              <a:rPr lang="en-US" smtClean="0"/>
              <a:t>6/2/25</a:t>
            </a:fld>
            <a:endParaRPr lang="en-US"/>
          </a:p>
        </p:txBody>
      </p:sp>
      <p:sp>
        <p:nvSpPr>
          <p:cNvPr id="6" name="Footer Placeholder 5">
            <a:extLst>
              <a:ext uri="{FF2B5EF4-FFF2-40B4-BE49-F238E27FC236}">
                <a16:creationId xmlns:a16="http://schemas.microsoft.com/office/drawing/2014/main" id="{2A4B9B0B-6C1E-9F0E-79F4-6E6831973D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5F602F-AC4E-A46E-11F2-022103FB70C6}"/>
              </a:ext>
            </a:extLst>
          </p:cNvPr>
          <p:cNvSpPr>
            <a:spLocks noGrp="1"/>
          </p:cNvSpPr>
          <p:nvPr>
            <p:ph type="sldNum" sz="quarter" idx="12"/>
          </p:nvPr>
        </p:nvSpPr>
        <p:spPr/>
        <p:txBody>
          <a:bodyPr/>
          <a:lstStyle/>
          <a:p>
            <a:fld id="{939D6D66-33CD-5941-A565-D06378FCE3F5}" type="slidenum">
              <a:rPr lang="en-US" smtClean="0"/>
              <a:t>‹#›</a:t>
            </a:fld>
            <a:endParaRPr lang="en-US"/>
          </a:p>
        </p:txBody>
      </p:sp>
    </p:spTree>
    <p:extLst>
      <p:ext uri="{BB962C8B-B14F-4D97-AF65-F5344CB8AC3E}">
        <p14:creationId xmlns:p14="http://schemas.microsoft.com/office/powerpoint/2010/main" val="2337472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7DED4F-CEB1-09A4-5FDD-7F0757C889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C7B2042-A7B4-A3D1-F286-8E42C5FBFB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5A6C58-F870-CF07-72DA-80F3AD3F4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8BEE410-4A8D-AF4A-9718-C624A8EE5C08}" type="datetimeFigureOut">
              <a:rPr lang="en-US" smtClean="0"/>
              <a:t>6/2/25</a:t>
            </a:fld>
            <a:endParaRPr lang="en-US"/>
          </a:p>
        </p:txBody>
      </p:sp>
      <p:sp>
        <p:nvSpPr>
          <p:cNvPr id="5" name="Footer Placeholder 4">
            <a:extLst>
              <a:ext uri="{FF2B5EF4-FFF2-40B4-BE49-F238E27FC236}">
                <a16:creationId xmlns:a16="http://schemas.microsoft.com/office/drawing/2014/main" id="{6A90F543-8F0F-FD76-5FC0-713FF1C576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AFADF41-C18C-1F27-42B9-9F66064FAF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39D6D66-33CD-5941-A565-D06378FCE3F5}" type="slidenum">
              <a:rPr lang="en-US" smtClean="0"/>
              <a:t>‹#›</a:t>
            </a:fld>
            <a:endParaRPr lang="en-US"/>
          </a:p>
        </p:txBody>
      </p:sp>
    </p:spTree>
    <p:extLst>
      <p:ext uri="{BB962C8B-B14F-4D97-AF65-F5344CB8AC3E}">
        <p14:creationId xmlns:p14="http://schemas.microsoft.com/office/powerpoint/2010/main" val="6653038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EC8C7DA-8D8B-3C6A-7E60-B6E298268F55}"/>
              </a:ext>
            </a:extLst>
          </p:cNvPr>
          <p:cNvSpPr txBox="1"/>
          <p:nvPr/>
        </p:nvSpPr>
        <p:spPr>
          <a:xfrm>
            <a:off x="647240" y="284103"/>
            <a:ext cx="11173858" cy="646331"/>
          </a:xfrm>
          <a:prstGeom prst="rect">
            <a:avLst/>
          </a:prstGeom>
          <a:noFill/>
        </p:spPr>
        <p:txBody>
          <a:bodyPr wrap="square">
            <a:spAutoFit/>
          </a:bodyPr>
          <a:lstStyle/>
          <a:p>
            <a:r>
              <a:rPr lang="en-US" sz="3600" b="1" dirty="0">
                <a:latin typeface="Arial" panose="020B0604020202020204" pitchFamily="34" charset="0"/>
                <a:cs typeface="Arial" panose="020B0604020202020204" pitchFamily="34" charset="0"/>
              </a:rPr>
              <a:t>Reference Sequence:</a:t>
            </a:r>
          </a:p>
        </p:txBody>
      </p:sp>
      <p:sp>
        <p:nvSpPr>
          <p:cNvPr id="9" name="TextBox 8">
            <a:extLst>
              <a:ext uri="{FF2B5EF4-FFF2-40B4-BE49-F238E27FC236}">
                <a16:creationId xmlns:a16="http://schemas.microsoft.com/office/drawing/2014/main" id="{385F1F0D-0D93-C746-4F40-B9073D30FEFF}"/>
              </a:ext>
            </a:extLst>
          </p:cNvPr>
          <p:cNvSpPr txBox="1"/>
          <p:nvPr/>
        </p:nvSpPr>
        <p:spPr>
          <a:xfrm>
            <a:off x="647240" y="1142150"/>
            <a:ext cx="10325559" cy="646331"/>
          </a:xfrm>
          <a:prstGeom prst="rect">
            <a:avLst/>
          </a:prstGeom>
          <a:noFill/>
        </p:spPr>
        <p:txBody>
          <a:bodyPr wrap="square">
            <a:spAutoFit/>
          </a:bodyPr>
          <a:lstStyle/>
          <a:p>
            <a:r>
              <a:rPr lang="en-US" sz="3600" dirty="0">
                <a:latin typeface="Arial" panose="020B0604020202020204" pitchFamily="34" charset="0"/>
                <a:cs typeface="Arial" panose="020B0604020202020204" pitchFamily="34" charset="0"/>
              </a:rPr>
              <a:t>ATG TCT GGA TAC CCG AAT GTC</a:t>
            </a:r>
          </a:p>
        </p:txBody>
      </p:sp>
      <p:sp>
        <p:nvSpPr>
          <p:cNvPr id="11" name="TextBox 10">
            <a:extLst>
              <a:ext uri="{FF2B5EF4-FFF2-40B4-BE49-F238E27FC236}">
                <a16:creationId xmlns:a16="http://schemas.microsoft.com/office/drawing/2014/main" id="{C0329753-34D1-6C84-E162-EDE57653149A}"/>
              </a:ext>
            </a:extLst>
          </p:cNvPr>
          <p:cNvSpPr txBox="1"/>
          <p:nvPr/>
        </p:nvSpPr>
        <p:spPr>
          <a:xfrm>
            <a:off x="647240" y="1891978"/>
            <a:ext cx="11848629" cy="1200329"/>
          </a:xfrm>
          <a:prstGeom prst="rect">
            <a:avLst/>
          </a:prstGeom>
          <a:noFill/>
        </p:spPr>
        <p:txBody>
          <a:bodyPr wrap="square">
            <a:spAutoFit/>
          </a:bodyPr>
          <a:lstStyle/>
          <a:p>
            <a:r>
              <a:rPr lang="en-US" sz="3600" dirty="0">
                <a:latin typeface="Arial" panose="020B0604020202020204" pitchFamily="34" charset="0"/>
                <a:cs typeface="Arial" panose="020B0604020202020204" pitchFamily="34" charset="0"/>
              </a:rPr>
              <a:t> </a:t>
            </a:r>
          </a:p>
          <a:p>
            <a:r>
              <a:rPr lang="en-US" sz="3600" dirty="0">
                <a:latin typeface="Arial" panose="020B0604020202020204" pitchFamily="34" charset="0"/>
                <a:cs typeface="Arial" panose="020B0604020202020204" pitchFamily="34" charset="0"/>
              </a:rPr>
              <a:t>ATG TC</a:t>
            </a:r>
            <a:r>
              <a:rPr lang="en-US" sz="3600" dirty="0">
                <a:solidFill>
                  <a:schemeClr val="accent2"/>
                </a:solidFill>
                <a:latin typeface="Arial" panose="020B0604020202020204" pitchFamily="34" charset="0"/>
                <a:cs typeface="Arial" panose="020B0604020202020204" pitchFamily="34" charset="0"/>
              </a:rPr>
              <a:t>A</a:t>
            </a:r>
            <a:r>
              <a:rPr lang="en-US" sz="3600" dirty="0">
                <a:latin typeface="Arial" panose="020B0604020202020204" pitchFamily="34" charset="0"/>
                <a:cs typeface="Arial" panose="020B0604020202020204" pitchFamily="34" charset="0"/>
              </a:rPr>
              <a:t> GGA TAC CCG AAT GTC</a:t>
            </a:r>
          </a:p>
        </p:txBody>
      </p:sp>
      <p:sp>
        <p:nvSpPr>
          <p:cNvPr id="13" name="TextBox 12">
            <a:extLst>
              <a:ext uri="{FF2B5EF4-FFF2-40B4-BE49-F238E27FC236}">
                <a16:creationId xmlns:a16="http://schemas.microsoft.com/office/drawing/2014/main" id="{31EF73EF-EEE1-4996-9AFC-C4DEFBE48354}"/>
              </a:ext>
            </a:extLst>
          </p:cNvPr>
          <p:cNvSpPr txBox="1"/>
          <p:nvPr/>
        </p:nvSpPr>
        <p:spPr>
          <a:xfrm>
            <a:off x="1497375" y="3340468"/>
            <a:ext cx="6097836" cy="646331"/>
          </a:xfrm>
          <a:prstGeom prst="rect">
            <a:avLst/>
          </a:prstGeom>
          <a:noFill/>
        </p:spPr>
        <p:txBody>
          <a:bodyPr wrap="square">
            <a:spAutoFit/>
          </a:bodyPr>
          <a:lstStyle/>
          <a:p>
            <a:r>
              <a:rPr lang="en-US" sz="3600" b="1" dirty="0">
                <a:latin typeface="Arial" panose="020B0604020202020204" pitchFamily="34" charset="0"/>
                <a:cs typeface="Arial" panose="020B0604020202020204" pitchFamily="34" charset="0"/>
              </a:rPr>
              <a:t>Substitution</a:t>
            </a:r>
            <a:r>
              <a:rPr lang="en-US" sz="2000" b="1" dirty="0">
                <a:latin typeface="Arial" panose="020B0604020202020204" pitchFamily="34" charset="0"/>
                <a:cs typeface="Arial" panose="020B0604020202020204" pitchFamily="34" charset="0"/>
              </a:rPr>
              <a:t> </a:t>
            </a:r>
          </a:p>
        </p:txBody>
      </p:sp>
      <p:cxnSp>
        <p:nvCxnSpPr>
          <p:cNvPr id="15" name="Straight Arrow Connector 14">
            <a:extLst>
              <a:ext uri="{FF2B5EF4-FFF2-40B4-BE49-F238E27FC236}">
                <a16:creationId xmlns:a16="http://schemas.microsoft.com/office/drawing/2014/main" id="{2327B7E3-D4FC-3E37-1BAE-31BE34753402}"/>
              </a:ext>
            </a:extLst>
          </p:cNvPr>
          <p:cNvCxnSpPr>
            <a:cxnSpLocks/>
          </p:cNvCxnSpPr>
          <p:nvPr/>
        </p:nvCxnSpPr>
        <p:spPr>
          <a:xfrm flipV="1">
            <a:off x="2548416" y="2976241"/>
            <a:ext cx="0" cy="4357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1" name="TextBox 20">
            <a:extLst>
              <a:ext uri="{FF2B5EF4-FFF2-40B4-BE49-F238E27FC236}">
                <a16:creationId xmlns:a16="http://schemas.microsoft.com/office/drawing/2014/main" id="{07D23114-A9D8-0676-3909-274F0F2A4075}"/>
              </a:ext>
            </a:extLst>
          </p:cNvPr>
          <p:cNvSpPr txBox="1"/>
          <p:nvPr/>
        </p:nvSpPr>
        <p:spPr>
          <a:xfrm>
            <a:off x="647239" y="4666036"/>
            <a:ext cx="11173853" cy="646331"/>
          </a:xfrm>
          <a:prstGeom prst="rect">
            <a:avLst/>
          </a:prstGeom>
          <a:noFill/>
        </p:spPr>
        <p:txBody>
          <a:bodyPr wrap="square">
            <a:spAutoFit/>
          </a:bodyPr>
          <a:lstStyle/>
          <a:p>
            <a:r>
              <a:rPr lang="en-US" sz="3600" dirty="0">
                <a:latin typeface="Arial" panose="020B0604020202020204" pitchFamily="34" charset="0"/>
                <a:cs typeface="Arial" panose="020B0604020202020204" pitchFamily="34" charset="0"/>
              </a:rPr>
              <a:t>ATG TCT           TAC CCG AAT GTC</a:t>
            </a:r>
          </a:p>
        </p:txBody>
      </p:sp>
      <p:sp>
        <p:nvSpPr>
          <p:cNvPr id="23" name="TextBox 22">
            <a:extLst>
              <a:ext uri="{FF2B5EF4-FFF2-40B4-BE49-F238E27FC236}">
                <a16:creationId xmlns:a16="http://schemas.microsoft.com/office/drawing/2014/main" id="{24CED945-99E6-8680-8A52-E8CCDF9BECA6}"/>
              </a:ext>
            </a:extLst>
          </p:cNvPr>
          <p:cNvSpPr txBox="1"/>
          <p:nvPr/>
        </p:nvSpPr>
        <p:spPr>
          <a:xfrm>
            <a:off x="2179763" y="5707022"/>
            <a:ext cx="6097836" cy="646331"/>
          </a:xfrm>
          <a:prstGeom prst="rect">
            <a:avLst/>
          </a:prstGeom>
          <a:noFill/>
        </p:spPr>
        <p:txBody>
          <a:bodyPr wrap="square">
            <a:spAutoFit/>
          </a:bodyPr>
          <a:lstStyle/>
          <a:p>
            <a:r>
              <a:rPr lang="en-US" sz="3600" b="1" dirty="0">
                <a:latin typeface="Arial" panose="020B0604020202020204" pitchFamily="34" charset="0"/>
                <a:cs typeface="Arial" panose="020B0604020202020204" pitchFamily="34" charset="0"/>
              </a:rPr>
              <a:t>Deletion</a:t>
            </a:r>
          </a:p>
        </p:txBody>
      </p:sp>
      <p:cxnSp>
        <p:nvCxnSpPr>
          <p:cNvPr id="36" name="Straight Arrow Connector 35">
            <a:extLst>
              <a:ext uri="{FF2B5EF4-FFF2-40B4-BE49-F238E27FC236}">
                <a16:creationId xmlns:a16="http://schemas.microsoft.com/office/drawing/2014/main" id="{55AF08A1-B689-6C98-E47A-CB2375AD3C5C}"/>
              </a:ext>
            </a:extLst>
          </p:cNvPr>
          <p:cNvCxnSpPr>
            <a:cxnSpLocks/>
          </p:cNvCxnSpPr>
          <p:nvPr/>
        </p:nvCxnSpPr>
        <p:spPr>
          <a:xfrm flipV="1">
            <a:off x="2891885" y="5312367"/>
            <a:ext cx="0" cy="4357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803697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46B6B13-147F-0F6E-FA27-4D1DDFDB32A5}"/>
              </a:ext>
            </a:extLst>
          </p:cNvPr>
          <p:cNvPicPr>
            <a:picLocks noChangeAspect="1"/>
          </p:cNvPicPr>
          <p:nvPr/>
        </p:nvPicPr>
        <p:blipFill>
          <a:blip r:embed="rId2"/>
          <a:srcRect l="7234" t="15224" r="21162" b="49082"/>
          <a:stretch/>
        </p:blipFill>
        <p:spPr>
          <a:xfrm>
            <a:off x="0" y="0"/>
            <a:ext cx="7039429" cy="1973943"/>
          </a:xfrm>
          <a:prstGeom prst="rect">
            <a:avLst/>
          </a:prstGeom>
        </p:spPr>
      </p:pic>
      <p:pic>
        <p:nvPicPr>
          <p:cNvPr id="9" name="Picture 8">
            <a:extLst>
              <a:ext uri="{FF2B5EF4-FFF2-40B4-BE49-F238E27FC236}">
                <a16:creationId xmlns:a16="http://schemas.microsoft.com/office/drawing/2014/main" id="{C8F1280B-5CF8-B0EC-C699-832023C642C5}"/>
              </a:ext>
            </a:extLst>
          </p:cNvPr>
          <p:cNvPicPr>
            <a:picLocks noChangeAspect="1"/>
          </p:cNvPicPr>
          <p:nvPr/>
        </p:nvPicPr>
        <p:blipFill>
          <a:blip r:embed="rId3"/>
          <a:srcRect l="7547" t="14683" r="20823" b="47849"/>
          <a:stretch/>
        </p:blipFill>
        <p:spPr>
          <a:xfrm>
            <a:off x="0" y="2812815"/>
            <a:ext cx="7039429" cy="2071243"/>
          </a:xfrm>
          <a:prstGeom prst="rect">
            <a:avLst/>
          </a:prstGeom>
        </p:spPr>
      </p:pic>
      <p:sp>
        <p:nvSpPr>
          <p:cNvPr id="10" name="Down Arrow 9">
            <a:extLst>
              <a:ext uri="{FF2B5EF4-FFF2-40B4-BE49-F238E27FC236}">
                <a16:creationId xmlns:a16="http://schemas.microsoft.com/office/drawing/2014/main" id="{FF2819D1-1C2B-78A9-465C-7A79D2BC2370}"/>
              </a:ext>
            </a:extLst>
          </p:cNvPr>
          <p:cNvSpPr/>
          <p:nvPr/>
        </p:nvSpPr>
        <p:spPr>
          <a:xfrm>
            <a:off x="2583544" y="1857829"/>
            <a:ext cx="275771" cy="783771"/>
          </a:xfrm>
          <a:prstGeom prst="downArrow">
            <a:avLst/>
          </a:prstGeom>
          <a:solidFill>
            <a:schemeClr val="accent1">
              <a:alpha val="46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76055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Evolutionary mechanisms: mutation and migration to induce variation as well as natural selection (non-random) and genetic drift (random) for transferring variation">
            <a:extLst>
              <a:ext uri="{FF2B5EF4-FFF2-40B4-BE49-F238E27FC236}">
                <a16:creationId xmlns:a16="http://schemas.microsoft.com/office/drawing/2014/main" id="{1AC6FE34-5B21-1A7B-1073-3FEDB1D67E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6324" y="888493"/>
            <a:ext cx="9029700" cy="43688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A8C3452-3CB5-DEA4-0E47-5605C7F1E515}"/>
              </a:ext>
            </a:extLst>
          </p:cNvPr>
          <p:cNvSpPr txBox="1"/>
          <p:nvPr/>
        </p:nvSpPr>
        <p:spPr>
          <a:xfrm>
            <a:off x="1887793" y="5278909"/>
            <a:ext cx="3762890" cy="307777"/>
          </a:xfrm>
          <a:prstGeom prst="rect">
            <a:avLst/>
          </a:prstGeom>
          <a:noFill/>
        </p:spPr>
        <p:txBody>
          <a:bodyPr wrap="none" rtlCol="0">
            <a:spAutoFit/>
          </a:bodyPr>
          <a:lstStyle/>
          <a:p>
            <a:r>
              <a:rPr lang="en-US" sz="1400" dirty="0"/>
              <a:t>Source: </a:t>
            </a:r>
            <a:r>
              <a:rPr lang="en-US" sz="1400" b="0" i="0" u="none" strike="noStrike" dirty="0">
                <a:solidFill>
                  <a:srgbClr val="000000"/>
                </a:solidFill>
                <a:effectLst/>
                <a:latin typeface="Aptos" panose="020B0004020202020204" pitchFamily="34" charset="0"/>
              </a:rPr>
              <a:t>Publicly available from Google Images</a:t>
            </a:r>
            <a:endParaRPr lang="en-US" sz="1400" dirty="0"/>
          </a:p>
        </p:txBody>
      </p:sp>
    </p:spTree>
    <p:extLst>
      <p:ext uri="{BB962C8B-B14F-4D97-AF65-F5344CB8AC3E}">
        <p14:creationId xmlns:p14="http://schemas.microsoft.com/office/powerpoint/2010/main" val="3403546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This illustration shows a narrow-neck bottle filled with red, orange, and green marbles. The bottle is tipped so the marbles pour into a glass. Because of the bottleneck, only seven marbles escape, and these are all orange and green. The marbles in the bottle represent the original population, and the marbles in the glass represent the surviving population. Because of the bottleneck effect, the surviving population is less diverse than the original population.">
            <a:extLst>
              <a:ext uri="{FF2B5EF4-FFF2-40B4-BE49-F238E27FC236}">
                <a16:creationId xmlns:a16="http://schemas.microsoft.com/office/drawing/2014/main" id="{1D433DF7-F43D-6E59-883D-DC7D4B1B3A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3051" y="415966"/>
            <a:ext cx="3872037" cy="390085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34C21EF-675E-88BB-240C-134E237D15D5}"/>
              </a:ext>
            </a:extLst>
          </p:cNvPr>
          <p:cNvSpPr txBox="1"/>
          <p:nvPr/>
        </p:nvSpPr>
        <p:spPr>
          <a:xfrm>
            <a:off x="873051" y="4088063"/>
            <a:ext cx="3251724" cy="276999"/>
          </a:xfrm>
          <a:prstGeom prst="rect">
            <a:avLst/>
          </a:prstGeom>
          <a:noFill/>
        </p:spPr>
        <p:txBody>
          <a:bodyPr wrap="none" rtlCol="0">
            <a:spAutoFit/>
          </a:bodyPr>
          <a:lstStyle/>
          <a:p>
            <a:r>
              <a:rPr lang="en-US" sz="1200" dirty="0"/>
              <a:t>Source: </a:t>
            </a:r>
            <a:r>
              <a:rPr lang="en-US" sz="1200" b="0" i="0" u="none" strike="noStrike" dirty="0">
                <a:solidFill>
                  <a:srgbClr val="000000"/>
                </a:solidFill>
                <a:effectLst/>
                <a:latin typeface="Aptos" panose="020B0004020202020204" pitchFamily="34" charset="0"/>
              </a:rPr>
              <a:t>Publicly available from Google Images</a:t>
            </a:r>
            <a:endParaRPr lang="en-US" sz="1200" dirty="0"/>
          </a:p>
        </p:txBody>
      </p:sp>
    </p:spTree>
    <p:extLst>
      <p:ext uri="{BB962C8B-B14F-4D97-AF65-F5344CB8AC3E}">
        <p14:creationId xmlns:p14="http://schemas.microsoft.com/office/powerpoint/2010/main" val="8706112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DNA Considerations for Space Travel and Colonization | Helix">
            <a:extLst>
              <a:ext uri="{FF2B5EF4-FFF2-40B4-BE49-F238E27FC236}">
                <a16:creationId xmlns:a16="http://schemas.microsoft.com/office/drawing/2014/main" id="{1237E4FA-9A0B-8F50-926E-6B289A96AE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5647" y="365138"/>
            <a:ext cx="5308600" cy="3810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B2D8706-8823-675B-A1F5-1608A9245A7B}"/>
              </a:ext>
            </a:extLst>
          </p:cNvPr>
          <p:cNvSpPr txBox="1"/>
          <p:nvPr/>
        </p:nvSpPr>
        <p:spPr>
          <a:xfrm>
            <a:off x="2531730" y="4175138"/>
            <a:ext cx="3251724" cy="276999"/>
          </a:xfrm>
          <a:prstGeom prst="rect">
            <a:avLst/>
          </a:prstGeom>
          <a:noFill/>
        </p:spPr>
        <p:txBody>
          <a:bodyPr wrap="none" rtlCol="0">
            <a:spAutoFit/>
          </a:bodyPr>
          <a:lstStyle/>
          <a:p>
            <a:r>
              <a:rPr lang="en-US" sz="1200" dirty="0"/>
              <a:t>Source: </a:t>
            </a:r>
            <a:r>
              <a:rPr lang="en-US" sz="1200" b="0" i="0" u="none" strike="noStrike" dirty="0">
                <a:solidFill>
                  <a:srgbClr val="000000"/>
                </a:solidFill>
                <a:effectLst/>
                <a:latin typeface="Aptos" panose="020B0004020202020204" pitchFamily="34" charset="0"/>
              </a:rPr>
              <a:t>Publicly available from Google Images</a:t>
            </a:r>
            <a:endParaRPr lang="en-US" sz="1200" dirty="0"/>
          </a:p>
        </p:txBody>
      </p:sp>
    </p:spTree>
    <p:extLst>
      <p:ext uri="{BB962C8B-B14F-4D97-AF65-F5344CB8AC3E}">
        <p14:creationId xmlns:p14="http://schemas.microsoft.com/office/powerpoint/2010/main" val="5777591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7858EC1-BA0C-6F44-268B-0D43D3070A4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53926" y="606425"/>
            <a:ext cx="7042184" cy="43513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819D24E-EBD3-A355-EBB2-92F5AFEC1D8C}"/>
              </a:ext>
            </a:extLst>
          </p:cNvPr>
          <p:cNvSpPr txBox="1"/>
          <p:nvPr/>
        </p:nvSpPr>
        <p:spPr>
          <a:xfrm>
            <a:off x="1223294" y="4992555"/>
            <a:ext cx="3251724" cy="276999"/>
          </a:xfrm>
          <a:prstGeom prst="rect">
            <a:avLst/>
          </a:prstGeom>
          <a:noFill/>
        </p:spPr>
        <p:txBody>
          <a:bodyPr wrap="none" rtlCol="0">
            <a:spAutoFit/>
          </a:bodyPr>
          <a:lstStyle/>
          <a:p>
            <a:r>
              <a:rPr lang="en-US" sz="1200" dirty="0"/>
              <a:t>Source: </a:t>
            </a:r>
            <a:r>
              <a:rPr lang="en-US" sz="1200" b="0" i="0" u="none" strike="noStrike" dirty="0">
                <a:solidFill>
                  <a:srgbClr val="000000"/>
                </a:solidFill>
                <a:effectLst/>
                <a:latin typeface="Aptos" panose="020B0004020202020204" pitchFamily="34" charset="0"/>
              </a:rPr>
              <a:t>Publicly available from Google Images</a:t>
            </a:r>
            <a:endParaRPr lang="en-US" sz="1200" dirty="0"/>
          </a:p>
        </p:txBody>
      </p:sp>
    </p:spTree>
    <p:extLst>
      <p:ext uri="{BB962C8B-B14F-4D97-AF65-F5344CB8AC3E}">
        <p14:creationId xmlns:p14="http://schemas.microsoft.com/office/powerpoint/2010/main" val="2242908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Novembre Lab - Home">
            <a:extLst>
              <a:ext uri="{FF2B5EF4-FFF2-40B4-BE49-F238E27FC236}">
                <a16:creationId xmlns:a16="http://schemas.microsoft.com/office/drawing/2014/main" id="{875DA2C0-68BF-7B90-1FC5-61420CD9A3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6858" y="784467"/>
            <a:ext cx="6270499" cy="521725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F734064-209B-EE08-A87E-82FF045BF09C}"/>
              </a:ext>
            </a:extLst>
          </p:cNvPr>
          <p:cNvSpPr txBox="1"/>
          <p:nvPr/>
        </p:nvSpPr>
        <p:spPr>
          <a:xfrm>
            <a:off x="1046857" y="165437"/>
            <a:ext cx="6270499" cy="646331"/>
          </a:xfrm>
          <a:prstGeom prst="rect">
            <a:avLst/>
          </a:prstGeom>
          <a:noFill/>
        </p:spPr>
        <p:txBody>
          <a:bodyPr wrap="none" rtlCol="0">
            <a:spAutoFit/>
          </a:bodyPr>
          <a:lstStyle/>
          <a:p>
            <a:r>
              <a:rPr lang="en-US" sz="3600" dirty="0"/>
              <a:t>Population Structure in Europe</a:t>
            </a:r>
          </a:p>
        </p:txBody>
      </p:sp>
      <p:sp>
        <p:nvSpPr>
          <p:cNvPr id="7" name="TextBox 6">
            <a:extLst>
              <a:ext uri="{FF2B5EF4-FFF2-40B4-BE49-F238E27FC236}">
                <a16:creationId xmlns:a16="http://schemas.microsoft.com/office/drawing/2014/main" id="{27A89E35-FA1C-9C95-304B-82418B1DBE5D}"/>
              </a:ext>
            </a:extLst>
          </p:cNvPr>
          <p:cNvSpPr txBox="1"/>
          <p:nvPr/>
        </p:nvSpPr>
        <p:spPr>
          <a:xfrm>
            <a:off x="1046857" y="5863218"/>
            <a:ext cx="3762890" cy="307777"/>
          </a:xfrm>
          <a:prstGeom prst="rect">
            <a:avLst/>
          </a:prstGeom>
          <a:noFill/>
        </p:spPr>
        <p:txBody>
          <a:bodyPr wrap="none" rtlCol="0">
            <a:spAutoFit/>
          </a:bodyPr>
          <a:lstStyle/>
          <a:p>
            <a:r>
              <a:rPr lang="en-US" sz="1400" dirty="0"/>
              <a:t>Source: </a:t>
            </a:r>
            <a:r>
              <a:rPr lang="en-US" sz="1400" b="0" i="0" u="none" strike="noStrike" dirty="0">
                <a:solidFill>
                  <a:srgbClr val="000000"/>
                </a:solidFill>
                <a:effectLst/>
                <a:latin typeface="Aptos" panose="020B0004020202020204" pitchFamily="34" charset="0"/>
              </a:rPr>
              <a:t>Publicly available from Google Images</a:t>
            </a:r>
            <a:endParaRPr lang="en-US" sz="1400" dirty="0"/>
          </a:p>
        </p:txBody>
      </p:sp>
    </p:spTree>
    <p:extLst>
      <p:ext uri="{BB962C8B-B14F-4D97-AF65-F5344CB8AC3E}">
        <p14:creationId xmlns:p14="http://schemas.microsoft.com/office/powerpoint/2010/main" val="6725632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F947074-927C-225F-3F27-B44452EBD434}"/>
              </a:ext>
            </a:extLst>
          </p:cNvPr>
          <p:cNvGraphicFramePr>
            <a:graphicFrameLocks noGrp="1"/>
          </p:cNvGraphicFramePr>
          <p:nvPr>
            <p:extLst>
              <p:ext uri="{D42A27DB-BD31-4B8C-83A1-F6EECF244321}">
                <p14:modId xmlns:p14="http://schemas.microsoft.com/office/powerpoint/2010/main" val="2364059081"/>
              </p:ext>
            </p:extLst>
          </p:nvPr>
        </p:nvGraphicFramePr>
        <p:xfrm>
          <a:off x="937490" y="125917"/>
          <a:ext cx="4479638" cy="2560320"/>
        </p:xfrm>
        <a:graphic>
          <a:graphicData uri="http://schemas.openxmlformats.org/drawingml/2006/table">
            <a:tbl>
              <a:tblPr firstRow="1" bandRow="1">
                <a:tableStyleId>{5C22544A-7EE6-4342-B048-85BDC9FD1C3A}</a:tableStyleId>
              </a:tblPr>
              <a:tblGrid>
                <a:gridCol w="2239819">
                  <a:extLst>
                    <a:ext uri="{9D8B030D-6E8A-4147-A177-3AD203B41FA5}">
                      <a16:colId xmlns:a16="http://schemas.microsoft.com/office/drawing/2014/main" val="4192452461"/>
                    </a:ext>
                  </a:extLst>
                </a:gridCol>
                <a:gridCol w="2239819">
                  <a:extLst>
                    <a:ext uri="{9D8B030D-6E8A-4147-A177-3AD203B41FA5}">
                      <a16:colId xmlns:a16="http://schemas.microsoft.com/office/drawing/2014/main" val="3414254760"/>
                    </a:ext>
                  </a:extLst>
                </a:gridCol>
              </a:tblGrid>
              <a:tr h="370840">
                <a:tc gridSpan="2">
                  <a:txBody>
                    <a:bodyPr/>
                    <a:lstStyle/>
                    <a:p>
                      <a:pPr algn="ctr"/>
                      <a:r>
                        <a:rPr lang="en-US" sz="3600" dirty="0"/>
                        <a:t>Recessive</a:t>
                      </a:r>
                    </a:p>
                  </a:txBody>
                  <a:tcPr/>
                </a:tc>
                <a:tc hMerge="1">
                  <a:txBody>
                    <a:bodyPr/>
                    <a:lstStyle/>
                    <a:p>
                      <a:endParaRPr lang="en-US" dirty="0"/>
                    </a:p>
                  </a:txBody>
                  <a:tcPr/>
                </a:tc>
                <a:extLst>
                  <a:ext uri="{0D108BD9-81ED-4DB2-BD59-A6C34878D82A}">
                    <a16:rowId xmlns:a16="http://schemas.microsoft.com/office/drawing/2014/main" val="1773333878"/>
                  </a:ext>
                </a:extLst>
              </a:tr>
              <a:tr h="370840">
                <a:tc>
                  <a:txBody>
                    <a:bodyPr/>
                    <a:lstStyle/>
                    <a:p>
                      <a:pPr algn="ctr"/>
                      <a:r>
                        <a:rPr lang="en-US" sz="3600" dirty="0"/>
                        <a:t>X</a:t>
                      </a:r>
                    </a:p>
                  </a:txBody>
                  <a:tcPr/>
                </a:tc>
                <a:tc>
                  <a:txBody>
                    <a:bodyPr/>
                    <a:lstStyle/>
                    <a:p>
                      <a:pPr algn="ctr"/>
                      <a:r>
                        <a:rPr lang="en-US" sz="3600" dirty="0"/>
                        <a:t>G</a:t>
                      </a:r>
                    </a:p>
                  </a:txBody>
                  <a:tcPr/>
                </a:tc>
                <a:extLst>
                  <a:ext uri="{0D108BD9-81ED-4DB2-BD59-A6C34878D82A}">
                    <a16:rowId xmlns:a16="http://schemas.microsoft.com/office/drawing/2014/main" val="141507297"/>
                  </a:ext>
                </a:extLst>
              </a:tr>
              <a:tr h="370840">
                <a:tc>
                  <a:txBody>
                    <a:bodyPr/>
                    <a:lstStyle/>
                    <a:p>
                      <a:pPr algn="ctr"/>
                      <a:r>
                        <a:rPr lang="en-US" sz="3600" dirty="0"/>
                        <a:t>1</a:t>
                      </a:r>
                    </a:p>
                  </a:txBody>
                  <a:tcPr/>
                </a:tc>
                <a:tc>
                  <a:txBody>
                    <a:bodyPr/>
                    <a:lstStyle/>
                    <a:p>
                      <a:pPr algn="ctr"/>
                      <a:r>
                        <a:rPr lang="en-US" sz="3600" dirty="0"/>
                        <a:t>AA</a:t>
                      </a:r>
                    </a:p>
                  </a:txBody>
                  <a:tcPr/>
                </a:tc>
                <a:extLst>
                  <a:ext uri="{0D108BD9-81ED-4DB2-BD59-A6C34878D82A}">
                    <a16:rowId xmlns:a16="http://schemas.microsoft.com/office/drawing/2014/main" val="3523804065"/>
                  </a:ext>
                </a:extLst>
              </a:tr>
              <a:tr h="370840">
                <a:tc>
                  <a:txBody>
                    <a:bodyPr/>
                    <a:lstStyle/>
                    <a:p>
                      <a:pPr algn="ctr"/>
                      <a:r>
                        <a:rPr lang="en-US" sz="3600" dirty="0"/>
                        <a:t>0</a:t>
                      </a:r>
                    </a:p>
                  </a:txBody>
                  <a:tcPr/>
                </a:tc>
                <a:tc>
                  <a:txBody>
                    <a:bodyPr/>
                    <a:lstStyle/>
                    <a:p>
                      <a:pPr algn="ctr"/>
                      <a:r>
                        <a:rPr lang="en-US" sz="3600" dirty="0"/>
                        <a:t>Aa or aa</a:t>
                      </a:r>
                    </a:p>
                  </a:txBody>
                  <a:tcPr/>
                </a:tc>
                <a:extLst>
                  <a:ext uri="{0D108BD9-81ED-4DB2-BD59-A6C34878D82A}">
                    <a16:rowId xmlns:a16="http://schemas.microsoft.com/office/drawing/2014/main" val="3412148418"/>
                  </a:ext>
                </a:extLst>
              </a:tr>
            </a:tbl>
          </a:graphicData>
        </a:graphic>
      </p:graphicFrame>
      <p:graphicFrame>
        <p:nvGraphicFramePr>
          <p:cNvPr id="5" name="Table 4">
            <a:extLst>
              <a:ext uri="{FF2B5EF4-FFF2-40B4-BE49-F238E27FC236}">
                <a16:creationId xmlns:a16="http://schemas.microsoft.com/office/drawing/2014/main" id="{FC866ED8-4675-6B09-5C76-DCEB2BB2AF77}"/>
              </a:ext>
            </a:extLst>
          </p:cNvPr>
          <p:cNvGraphicFramePr>
            <a:graphicFrameLocks noGrp="1"/>
          </p:cNvGraphicFramePr>
          <p:nvPr>
            <p:extLst>
              <p:ext uri="{D42A27DB-BD31-4B8C-83A1-F6EECF244321}">
                <p14:modId xmlns:p14="http://schemas.microsoft.com/office/powerpoint/2010/main" val="632869287"/>
              </p:ext>
            </p:extLst>
          </p:nvPr>
        </p:nvGraphicFramePr>
        <p:xfrm>
          <a:off x="5675744" y="125917"/>
          <a:ext cx="4479638" cy="2560320"/>
        </p:xfrm>
        <a:graphic>
          <a:graphicData uri="http://schemas.openxmlformats.org/drawingml/2006/table">
            <a:tbl>
              <a:tblPr firstRow="1" bandRow="1">
                <a:tableStyleId>{5C22544A-7EE6-4342-B048-85BDC9FD1C3A}</a:tableStyleId>
              </a:tblPr>
              <a:tblGrid>
                <a:gridCol w="2239819">
                  <a:extLst>
                    <a:ext uri="{9D8B030D-6E8A-4147-A177-3AD203B41FA5}">
                      <a16:colId xmlns:a16="http://schemas.microsoft.com/office/drawing/2014/main" val="3938336120"/>
                    </a:ext>
                  </a:extLst>
                </a:gridCol>
                <a:gridCol w="2239819">
                  <a:extLst>
                    <a:ext uri="{9D8B030D-6E8A-4147-A177-3AD203B41FA5}">
                      <a16:colId xmlns:a16="http://schemas.microsoft.com/office/drawing/2014/main" val="2689009799"/>
                    </a:ext>
                  </a:extLst>
                </a:gridCol>
              </a:tblGrid>
              <a:tr h="370840">
                <a:tc gridSpan="2">
                  <a:txBody>
                    <a:bodyPr/>
                    <a:lstStyle/>
                    <a:p>
                      <a:pPr algn="ctr"/>
                      <a:r>
                        <a:rPr lang="en-US" sz="3600" dirty="0"/>
                        <a:t>Dominant</a:t>
                      </a:r>
                    </a:p>
                  </a:txBody>
                  <a:tcPr/>
                </a:tc>
                <a:tc hMerge="1">
                  <a:txBody>
                    <a:bodyPr/>
                    <a:lstStyle/>
                    <a:p>
                      <a:endParaRPr lang="en-US" dirty="0"/>
                    </a:p>
                  </a:txBody>
                  <a:tcPr/>
                </a:tc>
                <a:extLst>
                  <a:ext uri="{0D108BD9-81ED-4DB2-BD59-A6C34878D82A}">
                    <a16:rowId xmlns:a16="http://schemas.microsoft.com/office/drawing/2014/main" val="3040941058"/>
                  </a:ext>
                </a:extLst>
              </a:tr>
              <a:tr h="370840">
                <a:tc>
                  <a:txBody>
                    <a:bodyPr/>
                    <a:lstStyle/>
                    <a:p>
                      <a:pPr algn="ctr"/>
                      <a:r>
                        <a:rPr lang="en-US" sz="3600" dirty="0"/>
                        <a:t>X</a:t>
                      </a:r>
                    </a:p>
                  </a:txBody>
                  <a:tcPr/>
                </a:tc>
                <a:tc>
                  <a:txBody>
                    <a:bodyPr/>
                    <a:lstStyle/>
                    <a:p>
                      <a:pPr algn="ctr"/>
                      <a:r>
                        <a:rPr lang="en-US" sz="3600" dirty="0"/>
                        <a:t>G</a:t>
                      </a:r>
                    </a:p>
                  </a:txBody>
                  <a:tcPr/>
                </a:tc>
                <a:extLst>
                  <a:ext uri="{0D108BD9-81ED-4DB2-BD59-A6C34878D82A}">
                    <a16:rowId xmlns:a16="http://schemas.microsoft.com/office/drawing/2014/main" val="436996109"/>
                  </a:ext>
                </a:extLst>
              </a:tr>
              <a:tr h="370840">
                <a:tc>
                  <a:txBody>
                    <a:bodyPr/>
                    <a:lstStyle/>
                    <a:p>
                      <a:pPr algn="ctr"/>
                      <a:r>
                        <a:rPr lang="en-US" sz="3600" dirty="0"/>
                        <a:t>1</a:t>
                      </a:r>
                    </a:p>
                  </a:txBody>
                  <a:tcPr/>
                </a:tc>
                <a:tc>
                  <a:txBody>
                    <a:bodyPr/>
                    <a:lstStyle/>
                    <a:p>
                      <a:pPr algn="ctr"/>
                      <a:r>
                        <a:rPr lang="en-US" sz="3600" dirty="0"/>
                        <a:t>AA or Aa</a:t>
                      </a:r>
                    </a:p>
                  </a:txBody>
                  <a:tcPr/>
                </a:tc>
                <a:extLst>
                  <a:ext uri="{0D108BD9-81ED-4DB2-BD59-A6C34878D82A}">
                    <a16:rowId xmlns:a16="http://schemas.microsoft.com/office/drawing/2014/main" val="2240213777"/>
                  </a:ext>
                </a:extLst>
              </a:tr>
              <a:tr h="370840">
                <a:tc>
                  <a:txBody>
                    <a:bodyPr/>
                    <a:lstStyle/>
                    <a:p>
                      <a:pPr algn="ctr"/>
                      <a:r>
                        <a:rPr lang="en-US" sz="3600" dirty="0"/>
                        <a:t>0</a:t>
                      </a:r>
                    </a:p>
                  </a:txBody>
                  <a:tcPr/>
                </a:tc>
                <a:tc>
                  <a:txBody>
                    <a:bodyPr/>
                    <a:lstStyle/>
                    <a:p>
                      <a:pPr algn="ctr"/>
                      <a:r>
                        <a:rPr lang="en-US" sz="3600" dirty="0"/>
                        <a:t> aa</a:t>
                      </a:r>
                    </a:p>
                  </a:txBody>
                  <a:tcPr/>
                </a:tc>
                <a:extLst>
                  <a:ext uri="{0D108BD9-81ED-4DB2-BD59-A6C34878D82A}">
                    <a16:rowId xmlns:a16="http://schemas.microsoft.com/office/drawing/2014/main" val="1767232988"/>
                  </a:ext>
                </a:extLst>
              </a:tr>
            </a:tbl>
          </a:graphicData>
        </a:graphic>
      </p:graphicFrame>
      <p:graphicFrame>
        <p:nvGraphicFramePr>
          <p:cNvPr id="6" name="Table 5">
            <a:extLst>
              <a:ext uri="{FF2B5EF4-FFF2-40B4-BE49-F238E27FC236}">
                <a16:creationId xmlns:a16="http://schemas.microsoft.com/office/drawing/2014/main" id="{C62292FC-1156-0050-285F-8BF1E7C71DEF}"/>
              </a:ext>
            </a:extLst>
          </p:cNvPr>
          <p:cNvGraphicFramePr>
            <a:graphicFrameLocks noGrp="1"/>
          </p:cNvGraphicFramePr>
          <p:nvPr>
            <p:extLst>
              <p:ext uri="{D42A27DB-BD31-4B8C-83A1-F6EECF244321}">
                <p14:modId xmlns:p14="http://schemas.microsoft.com/office/powerpoint/2010/main" val="3174808468"/>
              </p:ext>
            </p:extLst>
          </p:nvPr>
        </p:nvGraphicFramePr>
        <p:xfrm>
          <a:off x="937490" y="2930232"/>
          <a:ext cx="4479638" cy="3200400"/>
        </p:xfrm>
        <a:graphic>
          <a:graphicData uri="http://schemas.openxmlformats.org/drawingml/2006/table">
            <a:tbl>
              <a:tblPr firstRow="1" bandRow="1">
                <a:tableStyleId>{5C22544A-7EE6-4342-B048-85BDC9FD1C3A}</a:tableStyleId>
              </a:tblPr>
              <a:tblGrid>
                <a:gridCol w="2239819">
                  <a:extLst>
                    <a:ext uri="{9D8B030D-6E8A-4147-A177-3AD203B41FA5}">
                      <a16:colId xmlns:a16="http://schemas.microsoft.com/office/drawing/2014/main" val="4192452461"/>
                    </a:ext>
                  </a:extLst>
                </a:gridCol>
                <a:gridCol w="2239819">
                  <a:extLst>
                    <a:ext uri="{9D8B030D-6E8A-4147-A177-3AD203B41FA5}">
                      <a16:colId xmlns:a16="http://schemas.microsoft.com/office/drawing/2014/main" val="3414254760"/>
                    </a:ext>
                  </a:extLst>
                </a:gridCol>
              </a:tblGrid>
              <a:tr h="370840">
                <a:tc gridSpan="2">
                  <a:txBody>
                    <a:bodyPr/>
                    <a:lstStyle/>
                    <a:p>
                      <a:pPr algn="ctr"/>
                      <a:r>
                        <a:rPr lang="en-US" sz="3600" dirty="0"/>
                        <a:t>Additive</a:t>
                      </a:r>
                    </a:p>
                  </a:txBody>
                  <a:tcPr/>
                </a:tc>
                <a:tc hMerge="1">
                  <a:txBody>
                    <a:bodyPr/>
                    <a:lstStyle/>
                    <a:p>
                      <a:endParaRPr lang="en-US" dirty="0"/>
                    </a:p>
                  </a:txBody>
                  <a:tcPr/>
                </a:tc>
                <a:extLst>
                  <a:ext uri="{0D108BD9-81ED-4DB2-BD59-A6C34878D82A}">
                    <a16:rowId xmlns:a16="http://schemas.microsoft.com/office/drawing/2014/main" val="1773333878"/>
                  </a:ext>
                </a:extLst>
              </a:tr>
              <a:tr h="370840">
                <a:tc>
                  <a:txBody>
                    <a:bodyPr/>
                    <a:lstStyle/>
                    <a:p>
                      <a:pPr algn="ctr"/>
                      <a:r>
                        <a:rPr lang="en-US" sz="3600" dirty="0"/>
                        <a:t>X</a:t>
                      </a:r>
                    </a:p>
                  </a:txBody>
                  <a:tcPr/>
                </a:tc>
                <a:tc>
                  <a:txBody>
                    <a:bodyPr/>
                    <a:lstStyle/>
                    <a:p>
                      <a:pPr algn="ctr"/>
                      <a:r>
                        <a:rPr lang="en-US" sz="3600" dirty="0"/>
                        <a:t>G</a:t>
                      </a:r>
                    </a:p>
                  </a:txBody>
                  <a:tcPr/>
                </a:tc>
                <a:extLst>
                  <a:ext uri="{0D108BD9-81ED-4DB2-BD59-A6C34878D82A}">
                    <a16:rowId xmlns:a16="http://schemas.microsoft.com/office/drawing/2014/main" val="141507297"/>
                  </a:ext>
                </a:extLst>
              </a:tr>
              <a:tr h="370840">
                <a:tc>
                  <a:txBody>
                    <a:bodyPr/>
                    <a:lstStyle/>
                    <a:p>
                      <a:pPr algn="ctr"/>
                      <a:r>
                        <a:rPr lang="en-US" sz="3600" dirty="0"/>
                        <a:t>2</a:t>
                      </a:r>
                    </a:p>
                  </a:txBody>
                  <a:tcPr/>
                </a:tc>
                <a:tc>
                  <a:txBody>
                    <a:bodyPr/>
                    <a:lstStyle/>
                    <a:p>
                      <a:pPr algn="ctr"/>
                      <a:r>
                        <a:rPr lang="en-US" sz="3600" dirty="0"/>
                        <a:t>AA</a:t>
                      </a:r>
                    </a:p>
                  </a:txBody>
                  <a:tcPr/>
                </a:tc>
                <a:extLst>
                  <a:ext uri="{0D108BD9-81ED-4DB2-BD59-A6C34878D82A}">
                    <a16:rowId xmlns:a16="http://schemas.microsoft.com/office/drawing/2014/main" val="3523804065"/>
                  </a:ext>
                </a:extLst>
              </a:tr>
              <a:tr h="370840">
                <a:tc>
                  <a:txBody>
                    <a:bodyPr/>
                    <a:lstStyle/>
                    <a:p>
                      <a:pPr algn="ctr"/>
                      <a:r>
                        <a:rPr lang="en-US" sz="3600" dirty="0"/>
                        <a:t>1</a:t>
                      </a:r>
                    </a:p>
                  </a:txBody>
                  <a:tcPr/>
                </a:tc>
                <a:tc>
                  <a:txBody>
                    <a:bodyPr/>
                    <a:lstStyle/>
                    <a:p>
                      <a:pPr algn="ctr"/>
                      <a:r>
                        <a:rPr lang="en-US" sz="3600" dirty="0"/>
                        <a:t>Aa</a:t>
                      </a:r>
                    </a:p>
                  </a:txBody>
                  <a:tcPr/>
                </a:tc>
                <a:extLst>
                  <a:ext uri="{0D108BD9-81ED-4DB2-BD59-A6C34878D82A}">
                    <a16:rowId xmlns:a16="http://schemas.microsoft.com/office/drawing/2014/main" val="3412148418"/>
                  </a:ext>
                </a:extLst>
              </a:tr>
              <a:tr h="370840">
                <a:tc>
                  <a:txBody>
                    <a:bodyPr/>
                    <a:lstStyle/>
                    <a:p>
                      <a:pPr algn="ctr"/>
                      <a:r>
                        <a:rPr lang="en-US" sz="3600" dirty="0"/>
                        <a:t>0</a:t>
                      </a:r>
                    </a:p>
                  </a:txBody>
                  <a:tcPr/>
                </a:tc>
                <a:tc>
                  <a:txBody>
                    <a:bodyPr/>
                    <a:lstStyle/>
                    <a:p>
                      <a:pPr algn="ctr"/>
                      <a:r>
                        <a:rPr lang="en-US" sz="3600" dirty="0"/>
                        <a:t>aa</a:t>
                      </a:r>
                    </a:p>
                  </a:txBody>
                  <a:tcPr/>
                </a:tc>
                <a:extLst>
                  <a:ext uri="{0D108BD9-81ED-4DB2-BD59-A6C34878D82A}">
                    <a16:rowId xmlns:a16="http://schemas.microsoft.com/office/drawing/2014/main" val="1110007131"/>
                  </a:ext>
                </a:extLst>
              </a:tr>
            </a:tbl>
          </a:graphicData>
        </a:graphic>
      </p:graphicFrame>
      <p:sp>
        <p:nvSpPr>
          <p:cNvPr id="7" name="TextBox 6">
            <a:extLst>
              <a:ext uri="{FF2B5EF4-FFF2-40B4-BE49-F238E27FC236}">
                <a16:creationId xmlns:a16="http://schemas.microsoft.com/office/drawing/2014/main" id="{DD977E79-99FB-FA3D-1DE3-B4976E777CD1}"/>
              </a:ext>
            </a:extLst>
          </p:cNvPr>
          <p:cNvSpPr txBox="1"/>
          <p:nvPr/>
        </p:nvSpPr>
        <p:spPr>
          <a:xfrm>
            <a:off x="882070" y="6075212"/>
            <a:ext cx="2458237" cy="307777"/>
          </a:xfrm>
          <a:prstGeom prst="rect">
            <a:avLst/>
          </a:prstGeom>
          <a:noFill/>
        </p:spPr>
        <p:txBody>
          <a:bodyPr wrap="none" rtlCol="0">
            <a:spAutoFit/>
          </a:bodyPr>
          <a:lstStyle/>
          <a:p>
            <a:r>
              <a:rPr lang="en-US" sz="1400" dirty="0"/>
              <a:t>Source: Created by Fan Wang</a:t>
            </a:r>
          </a:p>
        </p:txBody>
      </p:sp>
    </p:spTree>
    <p:extLst>
      <p:ext uri="{BB962C8B-B14F-4D97-AF65-F5344CB8AC3E}">
        <p14:creationId xmlns:p14="http://schemas.microsoft.com/office/powerpoint/2010/main" val="3489532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Single gene disorders or complex traits. A single rare mutation can... |  Download Scientific Diagram">
            <a:extLst>
              <a:ext uri="{FF2B5EF4-FFF2-40B4-BE49-F238E27FC236}">
                <a16:creationId xmlns:a16="http://schemas.microsoft.com/office/drawing/2014/main" id="{7E56862F-B94F-4E8A-2CE9-F3EFC7313D5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06725" y="843776"/>
            <a:ext cx="6777637" cy="364644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08ECF0C-4D61-EA51-4A71-B798D5F2A161}"/>
              </a:ext>
            </a:extLst>
          </p:cNvPr>
          <p:cNvSpPr txBox="1"/>
          <p:nvPr/>
        </p:nvSpPr>
        <p:spPr>
          <a:xfrm>
            <a:off x="1706725" y="4447174"/>
            <a:ext cx="3762890" cy="307777"/>
          </a:xfrm>
          <a:prstGeom prst="rect">
            <a:avLst/>
          </a:prstGeom>
          <a:noFill/>
        </p:spPr>
        <p:txBody>
          <a:bodyPr wrap="none" rtlCol="0">
            <a:spAutoFit/>
          </a:bodyPr>
          <a:lstStyle/>
          <a:p>
            <a:r>
              <a:rPr lang="en-US" sz="1400" dirty="0"/>
              <a:t>Source: </a:t>
            </a:r>
            <a:r>
              <a:rPr lang="en-US" sz="1400" b="0" i="0" u="none" strike="noStrike" dirty="0">
                <a:solidFill>
                  <a:srgbClr val="000000"/>
                </a:solidFill>
                <a:effectLst/>
                <a:latin typeface="Aptos" panose="020B0004020202020204" pitchFamily="34" charset="0"/>
              </a:rPr>
              <a:t>Publicly available from Google Images</a:t>
            </a:r>
            <a:endParaRPr lang="en-US" sz="1400" dirty="0"/>
          </a:p>
        </p:txBody>
      </p:sp>
    </p:spTree>
    <p:extLst>
      <p:ext uri="{BB962C8B-B14F-4D97-AF65-F5344CB8AC3E}">
        <p14:creationId xmlns:p14="http://schemas.microsoft.com/office/powerpoint/2010/main" val="31813466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with colored lines&#10;&#10;Description automatically generated">
            <a:extLst>
              <a:ext uri="{FF2B5EF4-FFF2-40B4-BE49-F238E27FC236}">
                <a16:creationId xmlns:a16="http://schemas.microsoft.com/office/drawing/2014/main" id="{35948A9C-62DE-B97E-4D62-DD15FA5812DF}"/>
              </a:ext>
            </a:extLst>
          </p:cNvPr>
          <p:cNvPicPr>
            <a:picLocks noChangeAspect="1"/>
          </p:cNvPicPr>
          <p:nvPr/>
        </p:nvPicPr>
        <p:blipFill>
          <a:blip r:embed="rId2"/>
          <a:stretch>
            <a:fillRect/>
          </a:stretch>
        </p:blipFill>
        <p:spPr>
          <a:xfrm>
            <a:off x="417761" y="359730"/>
            <a:ext cx="7772400" cy="4282016"/>
          </a:xfrm>
          <a:prstGeom prst="rect">
            <a:avLst/>
          </a:prstGeom>
        </p:spPr>
      </p:pic>
      <p:sp>
        <p:nvSpPr>
          <p:cNvPr id="8" name="TextBox 7">
            <a:extLst>
              <a:ext uri="{FF2B5EF4-FFF2-40B4-BE49-F238E27FC236}">
                <a16:creationId xmlns:a16="http://schemas.microsoft.com/office/drawing/2014/main" id="{0D90CEC2-0D11-8FD8-8FBF-AEC0488A09BB}"/>
              </a:ext>
            </a:extLst>
          </p:cNvPr>
          <p:cNvSpPr txBox="1"/>
          <p:nvPr/>
        </p:nvSpPr>
        <p:spPr>
          <a:xfrm>
            <a:off x="417761" y="4641746"/>
            <a:ext cx="3762890" cy="307777"/>
          </a:xfrm>
          <a:prstGeom prst="rect">
            <a:avLst/>
          </a:prstGeom>
          <a:noFill/>
        </p:spPr>
        <p:txBody>
          <a:bodyPr wrap="none" rtlCol="0">
            <a:spAutoFit/>
          </a:bodyPr>
          <a:lstStyle/>
          <a:p>
            <a:r>
              <a:rPr lang="en-US" sz="1400" dirty="0"/>
              <a:t>Source: </a:t>
            </a:r>
            <a:r>
              <a:rPr lang="en-US" sz="1400" b="0" i="0" u="none" strike="noStrike" dirty="0">
                <a:solidFill>
                  <a:srgbClr val="000000"/>
                </a:solidFill>
                <a:effectLst/>
                <a:latin typeface="Aptos" panose="020B0004020202020204" pitchFamily="34" charset="0"/>
              </a:rPr>
              <a:t>Publicly available from Google Images</a:t>
            </a:r>
            <a:endParaRPr lang="en-US" sz="1400" dirty="0"/>
          </a:p>
        </p:txBody>
      </p:sp>
    </p:spTree>
    <p:extLst>
      <p:ext uri="{BB962C8B-B14F-4D97-AF65-F5344CB8AC3E}">
        <p14:creationId xmlns:p14="http://schemas.microsoft.com/office/powerpoint/2010/main" val="41308321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background with a black square&#10;&#10;Description automatically generated with medium confidence">
            <a:extLst>
              <a:ext uri="{FF2B5EF4-FFF2-40B4-BE49-F238E27FC236}">
                <a16:creationId xmlns:a16="http://schemas.microsoft.com/office/drawing/2014/main" id="{38A96A09-B3E0-3C12-4F2F-6CC6E2F5222C}"/>
              </a:ext>
            </a:extLst>
          </p:cNvPr>
          <p:cNvPicPr>
            <a:picLocks noChangeAspect="1"/>
          </p:cNvPicPr>
          <p:nvPr/>
        </p:nvPicPr>
        <p:blipFill>
          <a:blip r:embed="rId2"/>
          <a:stretch>
            <a:fillRect/>
          </a:stretch>
        </p:blipFill>
        <p:spPr>
          <a:xfrm>
            <a:off x="82550" y="241300"/>
            <a:ext cx="7772400" cy="4120110"/>
          </a:xfrm>
          <a:prstGeom prst="rect">
            <a:avLst/>
          </a:prstGeom>
        </p:spPr>
      </p:pic>
      <p:pic>
        <p:nvPicPr>
          <p:cNvPr id="12" name="Picture 11" descr="A black screen with orange text&#10;&#10;Description automatically generated">
            <a:extLst>
              <a:ext uri="{FF2B5EF4-FFF2-40B4-BE49-F238E27FC236}">
                <a16:creationId xmlns:a16="http://schemas.microsoft.com/office/drawing/2014/main" id="{CD2FF038-461B-1FC5-1361-6F7AB21108B6}"/>
              </a:ext>
            </a:extLst>
          </p:cNvPr>
          <p:cNvPicPr>
            <a:picLocks noChangeAspect="1"/>
          </p:cNvPicPr>
          <p:nvPr/>
        </p:nvPicPr>
        <p:blipFill>
          <a:blip r:embed="rId3"/>
          <a:stretch>
            <a:fillRect/>
          </a:stretch>
        </p:blipFill>
        <p:spPr>
          <a:xfrm>
            <a:off x="5648933" y="1636545"/>
            <a:ext cx="6724650" cy="2763775"/>
          </a:xfrm>
          <a:prstGeom prst="rect">
            <a:avLst/>
          </a:prstGeom>
        </p:spPr>
      </p:pic>
    </p:spTree>
    <p:extLst>
      <p:ext uri="{BB962C8B-B14F-4D97-AF65-F5344CB8AC3E}">
        <p14:creationId xmlns:p14="http://schemas.microsoft.com/office/powerpoint/2010/main" val="38753467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B50B3F-9F39-8782-55C7-DC391B4E962D}"/>
              </a:ext>
            </a:extLst>
          </p:cNvPr>
          <p:cNvPicPr>
            <a:picLocks noChangeAspect="1"/>
          </p:cNvPicPr>
          <p:nvPr/>
        </p:nvPicPr>
        <p:blipFill>
          <a:blip r:embed="rId2"/>
          <a:srcRect r="896" b="33587"/>
          <a:stretch/>
        </p:blipFill>
        <p:spPr>
          <a:xfrm>
            <a:off x="171450" y="236323"/>
            <a:ext cx="6022521" cy="4259477"/>
          </a:xfrm>
          <a:prstGeom prst="rect">
            <a:avLst/>
          </a:prstGeom>
        </p:spPr>
      </p:pic>
    </p:spTree>
    <p:extLst>
      <p:ext uri="{BB962C8B-B14F-4D97-AF65-F5344CB8AC3E}">
        <p14:creationId xmlns:p14="http://schemas.microsoft.com/office/powerpoint/2010/main" val="2130024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C98D61E-468E-93DB-53B1-63C389E78914}"/>
              </a:ext>
            </a:extLst>
          </p:cNvPr>
          <p:cNvSpPr txBox="1"/>
          <p:nvPr/>
        </p:nvSpPr>
        <p:spPr>
          <a:xfrm>
            <a:off x="101006" y="315001"/>
            <a:ext cx="10445085" cy="646331"/>
          </a:xfrm>
          <a:prstGeom prst="rect">
            <a:avLst/>
          </a:prstGeom>
          <a:noFill/>
        </p:spPr>
        <p:txBody>
          <a:bodyPr wrap="square">
            <a:spAutoFit/>
          </a:bodyPr>
          <a:lstStyle/>
          <a:p>
            <a:r>
              <a:rPr lang="en-US" sz="3600" dirty="0">
                <a:latin typeface="Arial" panose="020B0604020202020204" pitchFamily="34" charset="0"/>
                <a:cs typeface="Arial" panose="020B0604020202020204" pitchFamily="34" charset="0"/>
              </a:rPr>
              <a:t>ATG TCT </a:t>
            </a:r>
            <a:r>
              <a:rPr lang="en-US" sz="3600" dirty="0">
                <a:solidFill>
                  <a:schemeClr val="accent2"/>
                </a:solidFill>
                <a:latin typeface="Arial" panose="020B0604020202020204" pitchFamily="34" charset="0"/>
                <a:cs typeface="Arial" panose="020B0604020202020204" pitchFamily="34" charset="0"/>
              </a:rPr>
              <a:t>GTT AGC </a:t>
            </a:r>
            <a:r>
              <a:rPr lang="en-US" sz="3600" dirty="0">
                <a:latin typeface="Arial" panose="020B0604020202020204" pitchFamily="34" charset="0"/>
                <a:cs typeface="Arial" panose="020B0604020202020204" pitchFamily="34" charset="0"/>
              </a:rPr>
              <a:t>GGA TAC CCG AAT GTC</a:t>
            </a:r>
          </a:p>
        </p:txBody>
      </p:sp>
      <p:sp>
        <p:nvSpPr>
          <p:cNvPr id="5" name="TextBox 4">
            <a:extLst>
              <a:ext uri="{FF2B5EF4-FFF2-40B4-BE49-F238E27FC236}">
                <a16:creationId xmlns:a16="http://schemas.microsoft.com/office/drawing/2014/main" id="{7ADD2219-3E3E-4BBD-C7CA-17A87D510FA7}"/>
              </a:ext>
            </a:extLst>
          </p:cNvPr>
          <p:cNvSpPr txBox="1"/>
          <p:nvPr/>
        </p:nvSpPr>
        <p:spPr>
          <a:xfrm>
            <a:off x="1776696" y="1403277"/>
            <a:ext cx="2133918" cy="646331"/>
          </a:xfrm>
          <a:prstGeom prst="rect">
            <a:avLst/>
          </a:prstGeom>
          <a:noFill/>
        </p:spPr>
        <p:txBody>
          <a:bodyPr wrap="none" rtlCol="0">
            <a:spAutoFit/>
          </a:bodyPr>
          <a:lstStyle/>
          <a:p>
            <a:r>
              <a:rPr lang="en-US" sz="3600" b="1" dirty="0">
                <a:latin typeface="Arial" panose="020B0604020202020204" pitchFamily="34" charset="0"/>
                <a:cs typeface="Arial" panose="020B0604020202020204" pitchFamily="34" charset="0"/>
              </a:rPr>
              <a:t>Insertion</a:t>
            </a:r>
          </a:p>
        </p:txBody>
      </p:sp>
      <p:sp>
        <p:nvSpPr>
          <p:cNvPr id="7" name="TextBox 6">
            <a:extLst>
              <a:ext uri="{FF2B5EF4-FFF2-40B4-BE49-F238E27FC236}">
                <a16:creationId xmlns:a16="http://schemas.microsoft.com/office/drawing/2014/main" id="{2D2D58FE-956C-61F3-7B43-AEF45E1E6304}"/>
              </a:ext>
            </a:extLst>
          </p:cNvPr>
          <p:cNvSpPr txBox="1"/>
          <p:nvPr/>
        </p:nvSpPr>
        <p:spPr>
          <a:xfrm>
            <a:off x="101006" y="2592472"/>
            <a:ext cx="9479455" cy="646331"/>
          </a:xfrm>
          <a:prstGeom prst="rect">
            <a:avLst/>
          </a:prstGeom>
          <a:noFill/>
        </p:spPr>
        <p:txBody>
          <a:bodyPr wrap="none" rtlCol="0">
            <a:spAutoFit/>
          </a:bodyPr>
          <a:lstStyle/>
          <a:p>
            <a:r>
              <a:rPr lang="en-US" sz="3600" dirty="0">
                <a:solidFill>
                  <a:schemeClr val="accent2"/>
                </a:solidFill>
                <a:latin typeface="Arial" panose="020B0604020202020204" pitchFamily="34" charset="0"/>
                <a:cs typeface="Arial" panose="020B0604020202020204" pitchFamily="34" charset="0"/>
              </a:rPr>
              <a:t>TGA CTA </a:t>
            </a:r>
            <a:r>
              <a:rPr lang="en-US" sz="3600" dirty="0">
                <a:latin typeface="Arial" panose="020B0604020202020204" pitchFamily="34" charset="0"/>
                <a:cs typeface="Arial" panose="020B0604020202020204" pitchFamily="34" charset="0"/>
              </a:rPr>
              <a:t>ATG TCT GGA TAC CCG AAT GTC</a:t>
            </a:r>
          </a:p>
        </p:txBody>
      </p:sp>
      <p:sp>
        <p:nvSpPr>
          <p:cNvPr id="8" name="TextBox 7">
            <a:extLst>
              <a:ext uri="{FF2B5EF4-FFF2-40B4-BE49-F238E27FC236}">
                <a16:creationId xmlns:a16="http://schemas.microsoft.com/office/drawing/2014/main" id="{7019B520-0CF4-A54F-96F1-CA12CF62347B}"/>
              </a:ext>
            </a:extLst>
          </p:cNvPr>
          <p:cNvSpPr txBox="1"/>
          <p:nvPr/>
        </p:nvSpPr>
        <p:spPr>
          <a:xfrm>
            <a:off x="101006" y="3722341"/>
            <a:ext cx="9546396" cy="646331"/>
          </a:xfrm>
          <a:prstGeom prst="rect">
            <a:avLst/>
          </a:prstGeom>
          <a:noFill/>
        </p:spPr>
        <p:txBody>
          <a:bodyPr wrap="none" rtlCol="0">
            <a:spAutoFit/>
          </a:bodyPr>
          <a:lstStyle/>
          <a:p>
            <a:r>
              <a:rPr lang="en-US" sz="3600" b="1" dirty="0">
                <a:latin typeface="Arial" panose="020B0604020202020204" pitchFamily="34" charset="0"/>
                <a:cs typeface="Arial" panose="020B0604020202020204" pitchFamily="34" charset="0"/>
              </a:rPr>
              <a:t>Translocation</a:t>
            </a:r>
            <a:r>
              <a:rPr lang="en-US" sz="3600" dirty="0">
                <a:latin typeface="Arial" panose="020B0604020202020204" pitchFamily="34" charset="0"/>
                <a:cs typeface="Arial" panose="020B0604020202020204" pitchFamily="34" charset="0"/>
              </a:rPr>
              <a:t> (segment from another region)</a:t>
            </a:r>
          </a:p>
        </p:txBody>
      </p:sp>
      <p:cxnSp>
        <p:nvCxnSpPr>
          <p:cNvPr id="10" name="Straight Arrow Connector 9">
            <a:extLst>
              <a:ext uri="{FF2B5EF4-FFF2-40B4-BE49-F238E27FC236}">
                <a16:creationId xmlns:a16="http://schemas.microsoft.com/office/drawing/2014/main" id="{FB6CEDB6-D871-4EA4-5EB4-A74EDB8A6A7D}"/>
              </a:ext>
            </a:extLst>
          </p:cNvPr>
          <p:cNvCxnSpPr>
            <a:cxnSpLocks/>
          </p:cNvCxnSpPr>
          <p:nvPr/>
        </p:nvCxnSpPr>
        <p:spPr>
          <a:xfrm flipV="1">
            <a:off x="337479" y="3184211"/>
            <a:ext cx="0" cy="4357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 name="Straight Arrow Connector 10">
            <a:extLst>
              <a:ext uri="{FF2B5EF4-FFF2-40B4-BE49-F238E27FC236}">
                <a16:creationId xmlns:a16="http://schemas.microsoft.com/office/drawing/2014/main" id="{D72E484D-567F-92BB-C8F8-378647D33488}"/>
              </a:ext>
            </a:extLst>
          </p:cNvPr>
          <p:cNvCxnSpPr>
            <a:cxnSpLocks/>
          </p:cNvCxnSpPr>
          <p:nvPr/>
        </p:nvCxnSpPr>
        <p:spPr>
          <a:xfrm flipV="1">
            <a:off x="2373270" y="961332"/>
            <a:ext cx="0" cy="4357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909578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dna strand with colorful sticks&#10;&#10;Description automatically generated">
            <a:extLst>
              <a:ext uri="{FF2B5EF4-FFF2-40B4-BE49-F238E27FC236}">
                <a16:creationId xmlns:a16="http://schemas.microsoft.com/office/drawing/2014/main" id="{62BE61CF-FA84-B345-EED8-14EE30234965}"/>
              </a:ext>
            </a:extLst>
          </p:cNvPr>
          <p:cNvPicPr>
            <a:picLocks noChangeAspect="1"/>
          </p:cNvPicPr>
          <p:nvPr/>
        </p:nvPicPr>
        <p:blipFill>
          <a:blip r:embed="rId2"/>
          <a:srcRect l="12631" t="-548" r="12621" b="25799"/>
          <a:stretch/>
        </p:blipFill>
        <p:spPr>
          <a:xfrm>
            <a:off x="3746994" y="1540726"/>
            <a:ext cx="2716560" cy="1481761"/>
          </a:xfrm>
          <a:prstGeom prst="rect">
            <a:avLst/>
          </a:prstGeom>
        </p:spPr>
      </p:pic>
      <p:sp>
        <p:nvSpPr>
          <p:cNvPr id="5" name="TextBox 4">
            <a:extLst>
              <a:ext uri="{FF2B5EF4-FFF2-40B4-BE49-F238E27FC236}">
                <a16:creationId xmlns:a16="http://schemas.microsoft.com/office/drawing/2014/main" id="{F6DE12D2-060C-55BD-4A9C-5E672D47B2EB}"/>
              </a:ext>
            </a:extLst>
          </p:cNvPr>
          <p:cNvSpPr txBox="1"/>
          <p:nvPr/>
        </p:nvSpPr>
        <p:spPr>
          <a:xfrm>
            <a:off x="6782838" y="1398059"/>
            <a:ext cx="6140281" cy="646331"/>
          </a:xfrm>
          <a:prstGeom prst="rect">
            <a:avLst/>
          </a:prstGeom>
          <a:noFill/>
        </p:spPr>
        <p:txBody>
          <a:bodyPr wrap="square" rtlCol="0">
            <a:spAutoFit/>
          </a:bodyPr>
          <a:lstStyle/>
          <a:p>
            <a:r>
              <a:rPr lang="en-US" sz="3600" dirty="0"/>
              <a:t>C T C G T C A C T T C A C</a:t>
            </a:r>
          </a:p>
        </p:txBody>
      </p:sp>
      <p:pic>
        <p:nvPicPr>
          <p:cNvPr id="6" name="Picture 5" descr="A blue dna strand with colorful sticks&#10;&#10;Description automatically generated">
            <a:extLst>
              <a:ext uri="{FF2B5EF4-FFF2-40B4-BE49-F238E27FC236}">
                <a16:creationId xmlns:a16="http://schemas.microsoft.com/office/drawing/2014/main" id="{2C5247B9-4AF4-23D7-F38C-6FA7878B8967}"/>
              </a:ext>
            </a:extLst>
          </p:cNvPr>
          <p:cNvPicPr>
            <a:picLocks noChangeAspect="1"/>
          </p:cNvPicPr>
          <p:nvPr/>
        </p:nvPicPr>
        <p:blipFill>
          <a:blip r:embed="rId2"/>
          <a:srcRect l="12631" t="-548" r="12621" b="25799"/>
          <a:stretch/>
        </p:blipFill>
        <p:spPr>
          <a:xfrm>
            <a:off x="3746994" y="3571667"/>
            <a:ext cx="2716560" cy="1481761"/>
          </a:xfrm>
          <a:prstGeom prst="rect">
            <a:avLst/>
          </a:prstGeom>
        </p:spPr>
      </p:pic>
      <p:sp>
        <p:nvSpPr>
          <p:cNvPr id="7" name="TextBox 6">
            <a:extLst>
              <a:ext uri="{FF2B5EF4-FFF2-40B4-BE49-F238E27FC236}">
                <a16:creationId xmlns:a16="http://schemas.microsoft.com/office/drawing/2014/main" id="{7805FDFE-D23C-26EE-4CBE-708657DF6231}"/>
              </a:ext>
            </a:extLst>
          </p:cNvPr>
          <p:cNvSpPr txBox="1"/>
          <p:nvPr/>
        </p:nvSpPr>
        <p:spPr>
          <a:xfrm>
            <a:off x="6782838" y="3429000"/>
            <a:ext cx="6140281" cy="646331"/>
          </a:xfrm>
          <a:prstGeom prst="rect">
            <a:avLst/>
          </a:prstGeom>
          <a:noFill/>
        </p:spPr>
        <p:txBody>
          <a:bodyPr wrap="square" rtlCol="0">
            <a:spAutoFit/>
          </a:bodyPr>
          <a:lstStyle/>
          <a:p>
            <a:r>
              <a:rPr lang="en-US" sz="3600" dirty="0"/>
              <a:t>C T C A T C A C T T C A C</a:t>
            </a:r>
          </a:p>
        </p:txBody>
      </p:sp>
      <p:sp>
        <p:nvSpPr>
          <p:cNvPr id="8" name="TextBox 7">
            <a:extLst>
              <a:ext uri="{FF2B5EF4-FFF2-40B4-BE49-F238E27FC236}">
                <a16:creationId xmlns:a16="http://schemas.microsoft.com/office/drawing/2014/main" id="{D7E26F15-2199-4251-5CB1-C57BC98CAA7C}"/>
              </a:ext>
            </a:extLst>
          </p:cNvPr>
          <p:cNvSpPr txBox="1"/>
          <p:nvPr/>
        </p:nvSpPr>
        <p:spPr>
          <a:xfrm>
            <a:off x="6782837" y="2370434"/>
            <a:ext cx="6140281" cy="646331"/>
          </a:xfrm>
          <a:prstGeom prst="rect">
            <a:avLst/>
          </a:prstGeom>
          <a:noFill/>
        </p:spPr>
        <p:txBody>
          <a:bodyPr wrap="square" rtlCol="0">
            <a:spAutoFit/>
          </a:bodyPr>
          <a:lstStyle/>
          <a:p>
            <a:r>
              <a:rPr lang="en-US" sz="3600" dirty="0"/>
              <a:t>G A G C A G T G A A G T G</a:t>
            </a:r>
          </a:p>
        </p:txBody>
      </p:sp>
      <p:sp>
        <p:nvSpPr>
          <p:cNvPr id="9" name="TextBox 8">
            <a:extLst>
              <a:ext uri="{FF2B5EF4-FFF2-40B4-BE49-F238E27FC236}">
                <a16:creationId xmlns:a16="http://schemas.microsoft.com/office/drawing/2014/main" id="{EB074C9D-A018-3C59-B2F4-F7E29331A5C6}"/>
              </a:ext>
            </a:extLst>
          </p:cNvPr>
          <p:cNvSpPr txBox="1"/>
          <p:nvPr/>
        </p:nvSpPr>
        <p:spPr>
          <a:xfrm>
            <a:off x="6782837" y="4401375"/>
            <a:ext cx="6140281" cy="646331"/>
          </a:xfrm>
          <a:prstGeom prst="rect">
            <a:avLst/>
          </a:prstGeom>
          <a:noFill/>
        </p:spPr>
        <p:txBody>
          <a:bodyPr wrap="square" rtlCol="0">
            <a:spAutoFit/>
          </a:bodyPr>
          <a:lstStyle/>
          <a:p>
            <a:r>
              <a:rPr lang="en-US" sz="3600" dirty="0"/>
              <a:t>G A G T A G T G A A G T G</a:t>
            </a:r>
          </a:p>
        </p:txBody>
      </p:sp>
      <p:cxnSp>
        <p:nvCxnSpPr>
          <p:cNvPr id="11" name="Straight Connector 10">
            <a:extLst>
              <a:ext uri="{FF2B5EF4-FFF2-40B4-BE49-F238E27FC236}">
                <a16:creationId xmlns:a16="http://schemas.microsoft.com/office/drawing/2014/main" id="{A79FD4A2-2855-32C3-28FB-D180FC744B3A}"/>
              </a:ext>
            </a:extLst>
          </p:cNvPr>
          <p:cNvCxnSpPr/>
          <p:nvPr/>
        </p:nvCxnSpPr>
        <p:spPr>
          <a:xfrm>
            <a:off x="7017857"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CC094B94-7AB3-4B1F-D874-28A163DD2A32}"/>
              </a:ext>
            </a:extLst>
          </p:cNvPr>
          <p:cNvCxnSpPr/>
          <p:nvPr/>
        </p:nvCxnSpPr>
        <p:spPr>
          <a:xfrm>
            <a:off x="737255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58C1C37A-2D54-223D-2D85-41DB054C3D09}"/>
              </a:ext>
            </a:extLst>
          </p:cNvPr>
          <p:cNvCxnSpPr/>
          <p:nvPr/>
        </p:nvCxnSpPr>
        <p:spPr>
          <a:xfrm>
            <a:off x="7792724"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CEE94C84-960F-851F-6E9D-8C2F49132545}"/>
              </a:ext>
            </a:extLst>
          </p:cNvPr>
          <p:cNvCxnSpPr/>
          <p:nvPr/>
        </p:nvCxnSpPr>
        <p:spPr>
          <a:xfrm>
            <a:off x="8203169"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5588CFFF-79BF-6FCD-40BF-0ABE770F87B7}"/>
              </a:ext>
            </a:extLst>
          </p:cNvPr>
          <p:cNvCxnSpPr/>
          <p:nvPr/>
        </p:nvCxnSpPr>
        <p:spPr>
          <a:xfrm>
            <a:off x="8566133"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D23F1023-1FC8-3FA1-8BC7-264300F34282}"/>
              </a:ext>
            </a:extLst>
          </p:cNvPr>
          <p:cNvCxnSpPr/>
          <p:nvPr/>
        </p:nvCxnSpPr>
        <p:spPr>
          <a:xfrm>
            <a:off x="893701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C014915C-C2C7-6BE5-37B3-A40C95F45E19}"/>
              </a:ext>
            </a:extLst>
          </p:cNvPr>
          <p:cNvCxnSpPr/>
          <p:nvPr/>
        </p:nvCxnSpPr>
        <p:spPr>
          <a:xfrm>
            <a:off x="932391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F6B68139-48F8-5CB4-2B33-439E52536E21}"/>
              </a:ext>
            </a:extLst>
          </p:cNvPr>
          <p:cNvCxnSpPr/>
          <p:nvPr/>
        </p:nvCxnSpPr>
        <p:spPr>
          <a:xfrm>
            <a:off x="970491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47FC1ED1-F62E-D6F9-49FD-28BCEE56457A}"/>
              </a:ext>
            </a:extLst>
          </p:cNvPr>
          <p:cNvCxnSpPr/>
          <p:nvPr/>
        </p:nvCxnSpPr>
        <p:spPr>
          <a:xfrm>
            <a:off x="10047020"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06F82EDD-96DF-1632-D485-9F0107FE09F9}"/>
              </a:ext>
            </a:extLst>
          </p:cNvPr>
          <p:cNvCxnSpPr/>
          <p:nvPr/>
        </p:nvCxnSpPr>
        <p:spPr>
          <a:xfrm>
            <a:off x="10412949"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CFFDE0FF-915A-6FB3-9460-10E8416DC886}"/>
              </a:ext>
            </a:extLst>
          </p:cNvPr>
          <p:cNvCxnSpPr/>
          <p:nvPr/>
        </p:nvCxnSpPr>
        <p:spPr>
          <a:xfrm>
            <a:off x="1077604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9B23F094-D3AB-34D6-897B-DAD356CF9E59}"/>
              </a:ext>
            </a:extLst>
          </p:cNvPr>
          <p:cNvCxnSpPr/>
          <p:nvPr/>
        </p:nvCxnSpPr>
        <p:spPr>
          <a:xfrm>
            <a:off x="11168509"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F7048003-836F-5333-973A-8B1381932B6B}"/>
              </a:ext>
            </a:extLst>
          </p:cNvPr>
          <p:cNvCxnSpPr/>
          <p:nvPr/>
        </p:nvCxnSpPr>
        <p:spPr>
          <a:xfrm>
            <a:off x="1154976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E84F2C44-ECA2-95EE-836C-3C98CF9CD962}"/>
              </a:ext>
            </a:extLst>
          </p:cNvPr>
          <p:cNvCxnSpPr/>
          <p:nvPr/>
        </p:nvCxnSpPr>
        <p:spPr>
          <a:xfrm>
            <a:off x="7017857"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87EE25D4-AF7B-A5E3-7F53-008959477D85}"/>
              </a:ext>
            </a:extLst>
          </p:cNvPr>
          <p:cNvCxnSpPr/>
          <p:nvPr/>
        </p:nvCxnSpPr>
        <p:spPr>
          <a:xfrm>
            <a:off x="737255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CB76FE7B-22A2-B086-1C6C-64053E803E49}"/>
              </a:ext>
            </a:extLst>
          </p:cNvPr>
          <p:cNvCxnSpPr/>
          <p:nvPr/>
        </p:nvCxnSpPr>
        <p:spPr>
          <a:xfrm>
            <a:off x="7792724"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98F09005-54F2-26E3-FC4F-FE0696A3FE8A}"/>
              </a:ext>
            </a:extLst>
          </p:cNvPr>
          <p:cNvCxnSpPr/>
          <p:nvPr/>
        </p:nvCxnSpPr>
        <p:spPr>
          <a:xfrm>
            <a:off x="8203169"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458F7740-1A73-6CD3-F829-A0F4F039C2AF}"/>
              </a:ext>
            </a:extLst>
          </p:cNvPr>
          <p:cNvCxnSpPr/>
          <p:nvPr/>
        </p:nvCxnSpPr>
        <p:spPr>
          <a:xfrm>
            <a:off x="8566133"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507745B0-C0E5-DE7B-23A2-B791E7A84169}"/>
              </a:ext>
            </a:extLst>
          </p:cNvPr>
          <p:cNvCxnSpPr/>
          <p:nvPr/>
        </p:nvCxnSpPr>
        <p:spPr>
          <a:xfrm>
            <a:off x="893701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24F626EB-A1B8-8B1E-00F8-D7EB4B6C0071}"/>
              </a:ext>
            </a:extLst>
          </p:cNvPr>
          <p:cNvCxnSpPr/>
          <p:nvPr/>
        </p:nvCxnSpPr>
        <p:spPr>
          <a:xfrm>
            <a:off x="932391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0FA491F-1DC8-EC77-26CA-6CD40060F777}"/>
              </a:ext>
            </a:extLst>
          </p:cNvPr>
          <p:cNvCxnSpPr/>
          <p:nvPr/>
        </p:nvCxnSpPr>
        <p:spPr>
          <a:xfrm>
            <a:off x="970491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71348263-9243-7B82-9383-6AE4414B8D8C}"/>
              </a:ext>
            </a:extLst>
          </p:cNvPr>
          <p:cNvCxnSpPr/>
          <p:nvPr/>
        </p:nvCxnSpPr>
        <p:spPr>
          <a:xfrm>
            <a:off x="10047020"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43A70C0B-6862-FA3F-5D01-7E3A5B5229EC}"/>
              </a:ext>
            </a:extLst>
          </p:cNvPr>
          <p:cNvCxnSpPr/>
          <p:nvPr/>
        </p:nvCxnSpPr>
        <p:spPr>
          <a:xfrm>
            <a:off x="10412949"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67EA045D-78AE-B956-0C22-32FFA14D9D07}"/>
              </a:ext>
            </a:extLst>
          </p:cNvPr>
          <p:cNvCxnSpPr/>
          <p:nvPr/>
        </p:nvCxnSpPr>
        <p:spPr>
          <a:xfrm>
            <a:off x="1077604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01D80E99-A536-8CBB-7D04-159F4DED95F0}"/>
              </a:ext>
            </a:extLst>
          </p:cNvPr>
          <p:cNvCxnSpPr/>
          <p:nvPr/>
        </p:nvCxnSpPr>
        <p:spPr>
          <a:xfrm>
            <a:off x="11168509"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116A43D9-3253-AD51-B508-D526933D88FF}"/>
              </a:ext>
            </a:extLst>
          </p:cNvPr>
          <p:cNvCxnSpPr/>
          <p:nvPr/>
        </p:nvCxnSpPr>
        <p:spPr>
          <a:xfrm>
            <a:off x="1154976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sp>
        <p:nvSpPr>
          <p:cNvPr id="2" name="Oval 1">
            <a:extLst>
              <a:ext uri="{FF2B5EF4-FFF2-40B4-BE49-F238E27FC236}">
                <a16:creationId xmlns:a16="http://schemas.microsoft.com/office/drawing/2014/main" id="{10B9FE1C-F3A3-3058-800B-94D8BE1EF222}"/>
              </a:ext>
            </a:extLst>
          </p:cNvPr>
          <p:cNvSpPr/>
          <p:nvPr/>
        </p:nvSpPr>
        <p:spPr>
          <a:xfrm>
            <a:off x="7873120" y="1477874"/>
            <a:ext cx="632149" cy="1538891"/>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0ABA35E-D827-1187-4519-FF4DACB0DC9F}"/>
              </a:ext>
            </a:extLst>
          </p:cNvPr>
          <p:cNvSpPr txBox="1"/>
          <p:nvPr/>
        </p:nvSpPr>
        <p:spPr>
          <a:xfrm>
            <a:off x="7372558" y="807355"/>
            <a:ext cx="1774845" cy="646331"/>
          </a:xfrm>
          <a:prstGeom prst="rect">
            <a:avLst/>
          </a:prstGeom>
          <a:noFill/>
        </p:spPr>
        <p:txBody>
          <a:bodyPr wrap="none" rtlCol="0">
            <a:spAutoFit/>
          </a:bodyPr>
          <a:lstStyle/>
          <a:p>
            <a:r>
              <a:rPr lang="en-US" sz="3600" b="1" dirty="0">
                <a:solidFill>
                  <a:srgbClr val="C00000"/>
                </a:solidFill>
              </a:rPr>
              <a:t>Allele A</a:t>
            </a:r>
          </a:p>
        </p:txBody>
      </p:sp>
      <p:sp>
        <p:nvSpPr>
          <p:cNvPr id="38" name="Oval 37">
            <a:extLst>
              <a:ext uri="{FF2B5EF4-FFF2-40B4-BE49-F238E27FC236}">
                <a16:creationId xmlns:a16="http://schemas.microsoft.com/office/drawing/2014/main" id="{E0D11365-81A7-F8FF-A761-DB812D20D9B0}"/>
              </a:ext>
            </a:extLst>
          </p:cNvPr>
          <p:cNvSpPr/>
          <p:nvPr/>
        </p:nvSpPr>
        <p:spPr>
          <a:xfrm>
            <a:off x="7847250" y="3508815"/>
            <a:ext cx="632149" cy="1538891"/>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93E3A85-0E39-861C-5784-FE19C4200B8D}"/>
              </a:ext>
            </a:extLst>
          </p:cNvPr>
          <p:cNvSpPr txBox="1"/>
          <p:nvPr/>
        </p:nvSpPr>
        <p:spPr>
          <a:xfrm>
            <a:off x="7607809" y="5050732"/>
            <a:ext cx="1742785" cy="646331"/>
          </a:xfrm>
          <a:prstGeom prst="rect">
            <a:avLst/>
          </a:prstGeom>
          <a:noFill/>
        </p:spPr>
        <p:txBody>
          <a:bodyPr wrap="none" rtlCol="0">
            <a:spAutoFit/>
          </a:bodyPr>
          <a:lstStyle/>
          <a:p>
            <a:r>
              <a:rPr lang="en-US" sz="3600" b="1" dirty="0">
                <a:solidFill>
                  <a:srgbClr val="C00000"/>
                </a:solidFill>
              </a:rPr>
              <a:t>Allele a</a:t>
            </a:r>
          </a:p>
        </p:txBody>
      </p:sp>
      <p:sp>
        <p:nvSpPr>
          <p:cNvPr id="42" name="TextBox 41">
            <a:extLst>
              <a:ext uri="{FF2B5EF4-FFF2-40B4-BE49-F238E27FC236}">
                <a16:creationId xmlns:a16="http://schemas.microsoft.com/office/drawing/2014/main" id="{71F8A874-C352-3709-990A-EF983781BA90}"/>
              </a:ext>
            </a:extLst>
          </p:cNvPr>
          <p:cNvSpPr txBox="1"/>
          <p:nvPr/>
        </p:nvSpPr>
        <p:spPr>
          <a:xfrm>
            <a:off x="6215969" y="6091653"/>
            <a:ext cx="5976251" cy="646331"/>
          </a:xfrm>
          <a:prstGeom prst="rect">
            <a:avLst/>
          </a:prstGeom>
          <a:noFill/>
        </p:spPr>
        <p:txBody>
          <a:bodyPr wrap="none" rtlCol="0">
            <a:spAutoFit/>
          </a:bodyPr>
          <a:lstStyle/>
          <a:p>
            <a:r>
              <a:rPr lang="en-US" sz="3600" dirty="0"/>
              <a:t>The </a:t>
            </a:r>
            <a:r>
              <a:rPr lang="en-US" sz="3600" b="1" dirty="0">
                <a:solidFill>
                  <a:srgbClr val="C00000"/>
                </a:solidFill>
              </a:rPr>
              <a:t>genotype </a:t>
            </a:r>
            <a:r>
              <a:rPr lang="en-US" sz="3600" dirty="0"/>
              <a:t>at this SNP</a:t>
            </a:r>
            <a:r>
              <a:rPr lang="en-US" sz="3600" b="1" dirty="0">
                <a:solidFill>
                  <a:srgbClr val="C00000"/>
                </a:solidFill>
              </a:rPr>
              <a:t>: Aa</a:t>
            </a:r>
          </a:p>
        </p:txBody>
      </p:sp>
      <p:cxnSp>
        <p:nvCxnSpPr>
          <p:cNvPr id="43" name="Straight Arrow Connector 42">
            <a:extLst>
              <a:ext uri="{FF2B5EF4-FFF2-40B4-BE49-F238E27FC236}">
                <a16:creationId xmlns:a16="http://schemas.microsoft.com/office/drawing/2014/main" id="{EB891C0D-1B62-D862-4297-3BB038BCFF12}"/>
              </a:ext>
            </a:extLst>
          </p:cNvPr>
          <p:cNvCxnSpPr>
            <a:cxnSpLocks/>
          </p:cNvCxnSpPr>
          <p:nvPr/>
        </p:nvCxnSpPr>
        <p:spPr>
          <a:xfrm>
            <a:off x="8192750" y="5668346"/>
            <a:ext cx="0" cy="517301"/>
          </a:xfrm>
          <a:prstGeom prst="straightConnector1">
            <a:avLst/>
          </a:prstGeom>
          <a:ln w="69850">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1" name="TextBox 50">
            <a:extLst>
              <a:ext uri="{FF2B5EF4-FFF2-40B4-BE49-F238E27FC236}">
                <a16:creationId xmlns:a16="http://schemas.microsoft.com/office/drawing/2014/main" id="{AAEC09A9-15F7-6D50-1C82-34CA3F34F04D}"/>
              </a:ext>
            </a:extLst>
          </p:cNvPr>
          <p:cNvSpPr txBox="1"/>
          <p:nvPr/>
        </p:nvSpPr>
        <p:spPr>
          <a:xfrm>
            <a:off x="3631904" y="206995"/>
            <a:ext cx="2601994" cy="646331"/>
          </a:xfrm>
          <a:prstGeom prst="rect">
            <a:avLst/>
          </a:prstGeom>
          <a:noFill/>
        </p:spPr>
        <p:txBody>
          <a:bodyPr wrap="none" rtlCol="0">
            <a:spAutoFit/>
          </a:bodyPr>
          <a:lstStyle/>
          <a:p>
            <a:r>
              <a:rPr lang="en-US" sz="3600" dirty="0"/>
              <a:t>Individual 1:</a:t>
            </a:r>
          </a:p>
        </p:txBody>
      </p:sp>
    </p:spTree>
    <p:extLst>
      <p:ext uri="{BB962C8B-B14F-4D97-AF65-F5344CB8AC3E}">
        <p14:creationId xmlns:p14="http://schemas.microsoft.com/office/powerpoint/2010/main" val="3198316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descr="A blue dna strand with colorful sticks&#10;&#10;Description automatically generated">
            <a:extLst>
              <a:ext uri="{FF2B5EF4-FFF2-40B4-BE49-F238E27FC236}">
                <a16:creationId xmlns:a16="http://schemas.microsoft.com/office/drawing/2014/main" id="{07C345DC-66FB-BE05-01DC-AE748E1161F6}"/>
              </a:ext>
            </a:extLst>
          </p:cNvPr>
          <p:cNvPicPr>
            <a:picLocks noChangeAspect="1"/>
          </p:cNvPicPr>
          <p:nvPr/>
        </p:nvPicPr>
        <p:blipFill>
          <a:blip r:embed="rId2"/>
          <a:srcRect l="12631" t="-548" r="12621" b="25799"/>
          <a:stretch/>
        </p:blipFill>
        <p:spPr>
          <a:xfrm>
            <a:off x="3746994" y="1540726"/>
            <a:ext cx="2716560" cy="1481761"/>
          </a:xfrm>
          <a:prstGeom prst="rect">
            <a:avLst/>
          </a:prstGeom>
        </p:spPr>
      </p:pic>
      <p:sp>
        <p:nvSpPr>
          <p:cNvPr id="40" name="TextBox 39">
            <a:extLst>
              <a:ext uri="{FF2B5EF4-FFF2-40B4-BE49-F238E27FC236}">
                <a16:creationId xmlns:a16="http://schemas.microsoft.com/office/drawing/2014/main" id="{87091517-D1A7-FE98-2474-A966F71DDC8D}"/>
              </a:ext>
            </a:extLst>
          </p:cNvPr>
          <p:cNvSpPr txBox="1"/>
          <p:nvPr/>
        </p:nvSpPr>
        <p:spPr>
          <a:xfrm>
            <a:off x="6782838" y="1398059"/>
            <a:ext cx="6140281" cy="646331"/>
          </a:xfrm>
          <a:prstGeom prst="rect">
            <a:avLst/>
          </a:prstGeom>
          <a:noFill/>
        </p:spPr>
        <p:txBody>
          <a:bodyPr wrap="square" rtlCol="0">
            <a:spAutoFit/>
          </a:bodyPr>
          <a:lstStyle/>
          <a:p>
            <a:r>
              <a:rPr lang="en-US" sz="3600" dirty="0"/>
              <a:t>C T C T T C A C T T C A C</a:t>
            </a:r>
          </a:p>
        </p:txBody>
      </p:sp>
      <p:pic>
        <p:nvPicPr>
          <p:cNvPr id="41" name="Picture 40" descr="A blue dna strand with colorful sticks&#10;&#10;Description automatically generated">
            <a:extLst>
              <a:ext uri="{FF2B5EF4-FFF2-40B4-BE49-F238E27FC236}">
                <a16:creationId xmlns:a16="http://schemas.microsoft.com/office/drawing/2014/main" id="{B93C231D-4039-22AF-DD8A-9DCBB9D6749A}"/>
              </a:ext>
            </a:extLst>
          </p:cNvPr>
          <p:cNvPicPr>
            <a:picLocks noChangeAspect="1"/>
          </p:cNvPicPr>
          <p:nvPr/>
        </p:nvPicPr>
        <p:blipFill>
          <a:blip r:embed="rId2"/>
          <a:srcRect l="12631" t="-548" r="12621" b="25799"/>
          <a:stretch/>
        </p:blipFill>
        <p:spPr>
          <a:xfrm>
            <a:off x="3746994" y="3571667"/>
            <a:ext cx="2716560" cy="1481761"/>
          </a:xfrm>
          <a:prstGeom prst="rect">
            <a:avLst/>
          </a:prstGeom>
        </p:spPr>
      </p:pic>
      <p:sp>
        <p:nvSpPr>
          <p:cNvPr id="42" name="TextBox 41">
            <a:extLst>
              <a:ext uri="{FF2B5EF4-FFF2-40B4-BE49-F238E27FC236}">
                <a16:creationId xmlns:a16="http://schemas.microsoft.com/office/drawing/2014/main" id="{E217BD31-D0A5-0EA8-8C57-57C783930048}"/>
              </a:ext>
            </a:extLst>
          </p:cNvPr>
          <p:cNvSpPr txBox="1"/>
          <p:nvPr/>
        </p:nvSpPr>
        <p:spPr>
          <a:xfrm>
            <a:off x="6782838" y="3429000"/>
            <a:ext cx="6140281" cy="646331"/>
          </a:xfrm>
          <a:prstGeom prst="rect">
            <a:avLst/>
          </a:prstGeom>
          <a:noFill/>
        </p:spPr>
        <p:txBody>
          <a:bodyPr wrap="square" rtlCol="0">
            <a:spAutoFit/>
          </a:bodyPr>
          <a:lstStyle/>
          <a:p>
            <a:r>
              <a:rPr lang="en-US" sz="3600" dirty="0"/>
              <a:t>C T C A T C A C T T C A C</a:t>
            </a:r>
          </a:p>
        </p:txBody>
      </p:sp>
      <p:sp>
        <p:nvSpPr>
          <p:cNvPr id="43" name="TextBox 42">
            <a:extLst>
              <a:ext uri="{FF2B5EF4-FFF2-40B4-BE49-F238E27FC236}">
                <a16:creationId xmlns:a16="http://schemas.microsoft.com/office/drawing/2014/main" id="{AF472273-A369-386A-ED89-922AD49B3FD4}"/>
              </a:ext>
            </a:extLst>
          </p:cNvPr>
          <p:cNvSpPr txBox="1"/>
          <p:nvPr/>
        </p:nvSpPr>
        <p:spPr>
          <a:xfrm>
            <a:off x="6782837" y="2370434"/>
            <a:ext cx="6140281" cy="646331"/>
          </a:xfrm>
          <a:prstGeom prst="rect">
            <a:avLst/>
          </a:prstGeom>
          <a:noFill/>
        </p:spPr>
        <p:txBody>
          <a:bodyPr wrap="square" rtlCol="0">
            <a:spAutoFit/>
          </a:bodyPr>
          <a:lstStyle/>
          <a:p>
            <a:r>
              <a:rPr lang="en-US" sz="3600" dirty="0"/>
              <a:t>G A G A A G T G A A G T G</a:t>
            </a:r>
          </a:p>
        </p:txBody>
      </p:sp>
      <p:sp>
        <p:nvSpPr>
          <p:cNvPr id="44" name="TextBox 43">
            <a:extLst>
              <a:ext uri="{FF2B5EF4-FFF2-40B4-BE49-F238E27FC236}">
                <a16:creationId xmlns:a16="http://schemas.microsoft.com/office/drawing/2014/main" id="{9CF57336-7F7C-E697-0A10-F557631B5704}"/>
              </a:ext>
            </a:extLst>
          </p:cNvPr>
          <p:cNvSpPr txBox="1"/>
          <p:nvPr/>
        </p:nvSpPr>
        <p:spPr>
          <a:xfrm>
            <a:off x="6782837" y="4401375"/>
            <a:ext cx="6140281" cy="646331"/>
          </a:xfrm>
          <a:prstGeom prst="rect">
            <a:avLst/>
          </a:prstGeom>
          <a:noFill/>
        </p:spPr>
        <p:txBody>
          <a:bodyPr wrap="square" rtlCol="0">
            <a:spAutoFit/>
          </a:bodyPr>
          <a:lstStyle/>
          <a:p>
            <a:r>
              <a:rPr lang="en-US" sz="3600" dirty="0"/>
              <a:t>G A G T A G T G A A G T G</a:t>
            </a:r>
          </a:p>
        </p:txBody>
      </p:sp>
      <p:cxnSp>
        <p:nvCxnSpPr>
          <p:cNvPr id="45" name="Straight Connector 44">
            <a:extLst>
              <a:ext uri="{FF2B5EF4-FFF2-40B4-BE49-F238E27FC236}">
                <a16:creationId xmlns:a16="http://schemas.microsoft.com/office/drawing/2014/main" id="{FD130AC0-7BC1-3BDD-969B-6044ED28000F}"/>
              </a:ext>
            </a:extLst>
          </p:cNvPr>
          <p:cNvCxnSpPr/>
          <p:nvPr/>
        </p:nvCxnSpPr>
        <p:spPr>
          <a:xfrm>
            <a:off x="7017857"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D0BEDC14-29FF-CD96-81BC-FE44EBD26806}"/>
              </a:ext>
            </a:extLst>
          </p:cNvPr>
          <p:cNvCxnSpPr/>
          <p:nvPr/>
        </p:nvCxnSpPr>
        <p:spPr>
          <a:xfrm>
            <a:off x="737255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483A4F40-E2E6-BCA5-53B5-F0F347DDF6CD}"/>
              </a:ext>
            </a:extLst>
          </p:cNvPr>
          <p:cNvCxnSpPr/>
          <p:nvPr/>
        </p:nvCxnSpPr>
        <p:spPr>
          <a:xfrm>
            <a:off x="7792724"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8CBF74E3-DD35-BBC7-4CA3-7573A8CDB0CE}"/>
              </a:ext>
            </a:extLst>
          </p:cNvPr>
          <p:cNvCxnSpPr/>
          <p:nvPr/>
        </p:nvCxnSpPr>
        <p:spPr>
          <a:xfrm>
            <a:off x="8149382"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39B83C60-B2A3-BC5F-1565-9197043817B6}"/>
              </a:ext>
            </a:extLst>
          </p:cNvPr>
          <p:cNvCxnSpPr/>
          <p:nvPr/>
        </p:nvCxnSpPr>
        <p:spPr>
          <a:xfrm>
            <a:off x="8566133"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816E33C2-6D70-B26A-8E97-8ABA2D4F7BB6}"/>
              </a:ext>
            </a:extLst>
          </p:cNvPr>
          <p:cNvCxnSpPr/>
          <p:nvPr/>
        </p:nvCxnSpPr>
        <p:spPr>
          <a:xfrm>
            <a:off x="893701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32BCACEA-9319-E521-4FA8-2287815729C7}"/>
              </a:ext>
            </a:extLst>
          </p:cNvPr>
          <p:cNvCxnSpPr/>
          <p:nvPr/>
        </p:nvCxnSpPr>
        <p:spPr>
          <a:xfrm>
            <a:off x="932391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1497F4A2-7FBA-4D1A-5145-962B0B666606}"/>
              </a:ext>
            </a:extLst>
          </p:cNvPr>
          <p:cNvCxnSpPr/>
          <p:nvPr/>
        </p:nvCxnSpPr>
        <p:spPr>
          <a:xfrm>
            <a:off x="970491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C6D1E1BF-4B36-D854-5D9F-2C23201D158B}"/>
              </a:ext>
            </a:extLst>
          </p:cNvPr>
          <p:cNvCxnSpPr/>
          <p:nvPr/>
        </p:nvCxnSpPr>
        <p:spPr>
          <a:xfrm>
            <a:off x="10047020"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BFBF3A0B-A600-6BA4-208B-6140D790C035}"/>
              </a:ext>
            </a:extLst>
          </p:cNvPr>
          <p:cNvCxnSpPr/>
          <p:nvPr/>
        </p:nvCxnSpPr>
        <p:spPr>
          <a:xfrm>
            <a:off x="10412949"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DDE2A9E2-3CFE-E9CB-CC82-9BDC8CE80083}"/>
              </a:ext>
            </a:extLst>
          </p:cNvPr>
          <p:cNvCxnSpPr/>
          <p:nvPr/>
        </p:nvCxnSpPr>
        <p:spPr>
          <a:xfrm>
            <a:off x="10776046"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6" name="Straight Connector 55">
            <a:extLst>
              <a:ext uri="{FF2B5EF4-FFF2-40B4-BE49-F238E27FC236}">
                <a16:creationId xmlns:a16="http://schemas.microsoft.com/office/drawing/2014/main" id="{66419D8C-CE8F-B3A1-3A55-E2C34D5FA2D7}"/>
              </a:ext>
            </a:extLst>
          </p:cNvPr>
          <p:cNvCxnSpPr/>
          <p:nvPr/>
        </p:nvCxnSpPr>
        <p:spPr>
          <a:xfrm>
            <a:off x="11168509"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7" name="Straight Connector 56">
            <a:extLst>
              <a:ext uri="{FF2B5EF4-FFF2-40B4-BE49-F238E27FC236}">
                <a16:creationId xmlns:a16="http://schemas.microsoft.com/office/drawing/2014/main" id="{F5B5FEAA-3CF3-4B90-7D8C-48BACFC49D82}"/>
              </a:ext>
            </a:extLst>
          </p:cNvPr>
          <p:cNvCxnSpPr/>
          <p:nvPr/>
        </p:nvCxnSpPr>
        <p:spPr>
          <a:xfrm>
            <a:off x="11549768" y="2044390"/>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8" name="Straight Connector 57">
            <a:extLst>
              <a:ext uri="{FF2B5EF4-FFF2-40B4-BE49-F238E27FC236}">
                <a16:creationId xmlns:a16="http://schemas.microsoft.com/office/drawing/2014/main" id="{7A772E89-FB6B-CC86-CE9E-54EAE31CA529}"/>
              </a:ext>
            </a:extLst>
          </p:cNvPr>
          <p:cNvCxnSpPr/>
          <p:nvPr/>
        </p:nvCxnSpPr>
        <p:spPr>
          <a:xfrm>
            <a:off x="7017857"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CFE2C74C-2A52-0C3B-0235-641DDE3B82A9}"/>
              </a:ext>
            </a:extLst>
          </p:cNvPr>
          <p:cNvCxnSpPr/>
          <p:nvPr/>
        </p:nvCxnSpPr>
        <p:spPr>
          <a:xfrm>
            <a:off x="737255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379B53CA-C36D-8D13-D419-85D9690BD697}"/>
              </a:ext>
            </a:extLst>
          </p:cNvPr>
          <p:cNvCxnSpPr/>
          <p:nvPr/>
        </p:nvCxnSpPr>
        <p:spPr>
          <a:xfrm>
            <a:off x="7792724"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81DF9FAE-C2AF-C239-3C55-5227D351938A}"/>
              </a:ext>
            </a:extLst>
          </p:cNvPr>
          <p:cNvCxnSpPr/>
          <p:nvPr/>
        </p:nvCxnSpPr>
        <p:spPr>
          <a:xfrm>
            <a:off x="8149382"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2" name="Straight Connector 61">
            <a:extLst>
              <a:ext uri="{FF2B5EF4-FFF2-40B4-BE49-F238E27FC236}">
                <a16:creationId xmlns:a16="http://schemas.microsoft.com/office/drawing/2014/main" id="{084371A3-C1AB-70BF-135C-6490CEF2F742}"/>
              </a:ext>
            </a:extLst>
          </p:cNvPr>
          <p:cNvCxnSpPr/>
          <p:nvPr/>
        </p:nvCxnSpPr>
        <p:spPr>
          <a:xfrm>
            <a:off x="8566133"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528CC4B-D209-5F01-E85B-A2BEE62CA1B7}"/>
              </a:ext>
            </a:extLst>
          </p:cNvPr>
          <p:cNvCxnSpPr/>
          <p:nvPr/>
        </p:nvCxnSpPr>
        <p:spPr>
          <a:xfrm>
            <a:off x="893701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570D443D-C057-7A76-8A9F-0D8EC8F2387C}"/>
              </a:ext>
            </a:extLst>
          </p:cNvPr>
          <p:cNvCxnSpPr/>
          <p:nvPr/>
        </p:nvCxnSpPr>
        <p:spPr>
          <a:xfrm>
            <a:off x="932391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7BD397E-EABA-51B4-9B96-445F660DE9F4}"/>
              </a:ext>
            </a:extLst>
          </p:cNvPr>
          <p:cNvCxnSpPr/>
          <p:nvPr/>
        </p:nvCxnSpPr>
        <p:spPr>
          <a:xfrm>
            <a:off x="970491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9B134D4E-3D6D-ACF4-EF19-EB0E32AC0D97}"/>
              </a:ext>
            </a:extLst>
          </p:cNvPr>
          <p:cNvCxnSpPr/>
          <p:nvPr/>
        </p:nvCxnSpPr>
        <p:spPr>
          <a:xfrm>
            <a:off x="10047020"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9106BA6F-EC2C-5E02-1BFE-06614DF6E9FC}"/>
              </a:ext>
            </a:extLst>
          </p:cNvPr>
          <p:cNvCxnSpPr/>
          <p:nvPr/>
        </p:nvCxnSpPr>
        <p:spPr>
          <a:xfrm>
            <a:off x="10412949"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8" name="Straight Connector 67">
            <a:extLst>
              <a:ext uri="{FF2B5EF4-FFF2-40B4-BE49-F238E27FC236}">
                <a16:creationId xmlns:a16="http://schemas.microsoft.com/office/drawing/2014/main" id="{A448258D-181D-3B06-5D89-E010D55531EB}"/>
              </a:ext>
            </a:extLst>
          </p:cNvPr>
          <p:cNvCxnSpPr/>
          <p:nvPr/>
        </p:nvCxnSpPr>
        <p:spPr>
          <a:xfrm>
            <a:off x="10776046"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69" name="Straight Connector 68">
            <a:extLst>
              <a:ext uri="{FF2B5EF4-FFF2-40B4-BE49-F238E27FC236}">
                <a16:creationId xmlns:a16="http://schemas.microsoft.com/office/drawing/2014/main" id="{1FAC0671-207C-564C-78D8-809B9FC0E4CE}"/>
              </a:ext>
            </a:extLst>
          </p:cNvPr>
          <p:cNvCxnSpPr/>
          <p:nvPr/>
        </p:nvCxnSpPr>
        <p:spPr>
          <a:xfrm>
            <a:off x="11168509"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cxnSp>
        <p:nvCxnSpPr>
          <p:cNvPr id="70" name="Straight Connector 69">
            <a:extLst>
              <a:ext uri="{FF2B5EF4-FFF2-40B4-BE49-F238E27FC236}">
                <a16:creationId xmlns:a16="http://schemas.microsoft.com/office/drawing/2014/main" id="{E2E6B070-0D52-DBD3-3825-1571E98BE60C}"/>
              </a:ext>
            </a:extLst>
          </p:cNvPr>
          <p:cNvCxnSpPr/>
          <p:nvPr/>
        </p:nvCxnSpPr>
        <p:spPr>
          <a:xfrm>
            <a:off x="11549768" y="4075331"/>
            <a:ext cx="0" cy="326044"/>
          </a:xfrm>
          <a:prstGeom prst="line">
            <a:avLst/>
          </a:prstGeom>
          <a:ln>
            <a:solidFill>
              <a:schemeClr val="bg2">
                <a:lumMod val="90000"/>
              </a:schemeClr>
            </a:solidFill>
          </a:ln>
        </p:spPr>
        <p:style>
          <a:lnRef idx="2">
            <a:schemeClr val="accent1"/>
          </a:lnRef>
          <a:fillRef idx="0">
            <a:schemeClr val="accent1"/>
          </a:fillRef>
          <a:effectRef idx="1">
            <a:schemeClr val="accent1"/>
          </a:effectRef>
          <a:fontRef idx="minor">
            <a:schemeClr val="tx1"/>
          </a:fontRef>
        </p:style>
      </p:cxnSp>
      <p:sp>
        <p:nvSpPr>
          <p:cNvPr id="71" name="Oval 70">
            <a:extLst>
              <a:ext uri="{FF2B5EF4-FFF2-40B4-BE49-F238E27FC236}">
                <a16:creationId xmlns:a16="http://schemas.microsoft.com/office/drawing/2014/main" id="{7B83121D-E4F6-FB4D-8A2B-35B3C21F0291}"/>
              </a:ext>
            </a:extLst>
          </p:cNvPr>
          <p:cNvSpPr/>
          <p:nvPr/>
        </p:nvSpPr>
        <p:spPr>
          <a:xfrm>
            <a:off x="7847250" y="1398059"/>
            <a:ext cx="568374" cy="1618707"/>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71">
            <a:extLst>
              <a:ext uri="{FF2B5EF4-FFF2-40B4-BE49-F238E27FC236}">
                <a16:creationId xmlns:a16="http://schemas.microsoft.com/office/drawing/2014/main" id="{6D26C0CC-4773-2ABB-1FA5-51F7CFFD03A2}"/>
              </a:ext>
            </a:extLst>
          </p:cNvPr>
          <p:cNvSpPr txBox="1"/>
          <p:nvPr/>
        </p:nvSpPr>
        <p:spPr>
          <a:xfrm>
            <a:off x="7372558" y="807355"/>
            <a:ext cx="1742785" cy="646331"/>
          </a:xfrm>
          <a:prstGeom prst="rect">
            <a:avLst/>
          </a:prstGeom>
          <a:noFill/>
        </p:spPr>
        <p:txBody>
          <a:bodyPr wrap="none" rtlCol="0">
            <a:spAutoFit/>
          </a:bodyPr>
          <a:lstStyle/>
          <a:p>
            <a:r>
              <a:rPr lang="en-US" sz="3600" b="1" dirty="0">
                <a:solidFill>
                  <a:srgbClr val="C00000"/>
                </a:solidFill>
              </a:rPr>
              <a:t>Allele a</a:t>
            </a:r>
          </a:p>
        </p:txBody>
      </p:sp>
      <p:sp>
        <p:nvSpPr>
          <p:cNvPr id="73" name="Oval 72">
            <a:extLst>
              <a:ext uri="{FF2B5EF4-FFF2-40B4-BE49-F238E27FC236}">
                <a16:creationId xmlns:a16="http://schemas.microsoft.com/office/drawing/2014/main" id="{7E4B19DA-F400-0E2A-7A55-C0B59346EB17}"/>
              </a:ext>
            </a:extLst>
          </p:cNvPr>
          <p:cNvSpPr/>
          <p:nvPr/>
        </p:nvSpPr>
        <p:spPr>
          <a:xfrm>
            <a:off x="7847250" y="3508815"/>
            <a:ext cx="632149" cy="1538891"/>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a:extLst>
              <a:ext uri="{FF2B5EF4-FFF2-40B4-BE49-F238E27FC236}">
                <a16:creationId xmlns:a16="http://schemas.microsoft.com/office/drawing/2014/main" id="{7BEA578D-918A-9C3E-3AEA-A2F2689476DD}"/>
              </a:ext>
            </a:extLst>
          </p:cNvPr>
          <p:cNvSpPr txBox="1"/>
          <p:nvPr/>
        </p:nvSpPr>
        <p:spPr>
          <a:xfrm>
            <a:off x="7607809" y="5050732"/>
            <a:ext cx="1742785" cy="646331"/>
          </a:xfrm>
          <a:prstGeom prst="rect">
            <a:avLst/>
          </a:prstGeom>
          <a:noFill/>
        </p:spPr>
        <p:txBody>
          <a:bodyPr wrap="none" rtlCol="0">
            <a:spAutoFit/>
          </a:bodyPr>
          <a:lstStyle/>
          <a:p>
            <a:r>
              <a:rPr lang="en-US" sz="3600" b="1" dirty="0">
                <a:solidFill>
                  <a:srgbClr val="C00000"/>
                </a:solidFill>
              </a:rPr>
              <a:t>Allele a</a:t>
            </a:r>
          </a:p>
        </p:txBody>
      </p:sp>
      <p:sp>
        <p:nvSpPr>
          <p:cNvPr id="75" name="TextBox 74">
            <a:extLst>
              <a:ext uri="{FF2B5EF4-FFF2-40B4-BE49-F238E27FC236}">
                <a16:creationId xmlns:a16="http://schemas.microsoft.com/office/drawing/2014/main" id="{E63E8511-C3E1-D8CF-8651-952323B87AD9}"/>
              </a:ext>
            </a:extLst>
          </p:cNvPr>
          <p:cNvSpPr txBox="1"/>
          <p:nvPr/>
        </p:nvSpPr>
        <p:spPr>
          <a:xfrm>
            <a:off x="6215969" y="6091653"/>
            <a:ext cx="5944191" cy="646331"/>
          </a:xfrm>
          <a:prstGeom prst="rect">
            <a:avLst/>
          </a:prstGeom>
          <a:noFill/>
        </p:spPr>
        <p:txBody>
          <a:bodyPr wrap="none" rtlCol="0">
            <a:spAutoFit/>
          </a:bodyPr>
          <a:lstStyle/>
          <a:p>
            <a:r>
              <a:rPr lang="en-US" sz="3600" dirty="0"/>
              <a:t>The </a:t>
            </a:r>
            <a:r>
              <a:rPr lang="en-US" sz="3600" b="1" dirty="0">
                <a:solidFill>
                  <a:srgbClr val="C00000"/>
                </a:solidFill>
              </a:rPr>
              <a:t>genotype </a:t>
            </a:r>
            <a:r>
              <a:rPr lang="en-US" sz="3600" dirty="0"/>
              <a:t>at this SNP</a:t>
            </a:r>
            <a:r>
              <a:rPr lang="en-US" sz="3600" b="1" dirty="0">
                <a:solidFill>
                  <a:srgbClr val="C00000"/>
                </a:solidFill>
              </a:rPr>
              <a:t>: aa</a:t>
            </a:r>
          </a:p>
        </p:txBody>
      </p:sp>
      <p:cxnSp>
        <p:nvCxnSpPr>
          <p:cNvPr id="76" name="Straight Arrow Connector 75">
            <a:extLst>
              <a:ext uri="{FF2B5EF4-FFF2-40B4-BE49-F238E27FC236}">
                <a16:creationId xmlns:a16="http://schemas.microsoft.com/office/drawing/2014/main" id="{8D868701-F5D8-08BB-1E1F-6BC90CC8D96C}"/>
              </a:ext>
            </a:extLst>
          </p:cNvPr>
          <p:cNvCxnSpPr>
            <a:cxnSpLocks/>
          </p:cNvCxnSpPr>
          <p:nvPr/>
        </p:nvCxnSpPr>
        <p:spPr>
          <a:xfrm>
            <a:off x="8192750" y="5668346"/>
            <a:ext cx="0" cy="517301"/>
          </a:xfrm>
          <a:prstGeom prst="straightConnector1">
            <a:avLst/>
          </a:prstGeom>
          <a:ln w="69850">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77" name="TextBox 76">
            <a:extLst>
              <a:ext uri="{FF2B5EF4-FFF2-40B4-BE49-F238E27FC236}">
                <a16:creationId xmlns:a16="http://schemas.microsoft.com/office/drawing/2014/main" id="{50F587DE-6675-D14A-E99B-3D986A3FE32D}"/>
              </a:ext>
            </a:extLst>
          </p:cNvPr>
          <p:cNvSpPr txBox="1"/>
          <p:nvPr/>
        </p:nvSpPr>
        <p:spPr>
          <a:xfrm>
            <a:off x="3631904" y="206995"/>
            <a:ext cx="2601994" cy="646331"/>
          </a:xfrm>
          <a:prstGeom prst="rect">
            <a:avLst/>
          </a:prstGeom>
          <a:noFill/>
        </p:spPr>
        <p:txBody>
          <a:bodyPr wrap="none" rtlCol="0">
            <a:spAutoFit/>
          </a:bodyPr>
          <a:lstStyle/>
          <a:p>
            <a:r>
              <a:rPr lang="en-US" sz="3600" dirty="0"/>
              <a:t>Individual 2:</a:t>
            </a:r>
          </a:p>
        </p:txBody>
      </p:sp>
    </p:spTree>
    <p:extLst>
      <p:ext uri="{BB962C8B-B14F-4D97-AF65-F5344CB8AC3E}">
        <p14:creationId xmlns:p14="http://schemas.microsoft.com/office/powerpoint/2010/main" val="3517939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dna sequence&#10;&#10;Description automatically generated">
            <a:extLst>
              <a:ext uri="{FF2B5EF4-FFF2-40B4-BE49-F238E27FC236}">
                <a16:creationId xmlns:a16="http://schemas.microsoft.com/office/drawing/2014/main" id="{0DF4E907-7316-671F-A6C8-5CCDFD42FCA2}"/>
              </a:ext>
            </a:extLst>
          </p:cNvPr>
          <p:cNvPicPr>
            <a:picLocks noChangeAspect="1"/>
          </p:cNvPicPr>
          <p:nvPr/>
        </p:nvPicPr>
        <p:blipFill>
          <a:blip r:embed="rId2"/>
          <a:stretch>
            <a:fillRect/>
          </a:stretch>
        </p:blipFill>
        <p:spPr>
          <a:xfrm>
            <a:off x="161367" y="179297"/>
            <a:ext cx="4408910" cy="3191435"/>
          </a:xfrm>
          <a:prstGeom prst="rect">
            <a:avLst/>
          </a:prstGeom>
        </p:spPr>
      </p:pic>
      <p:pic>
        <p:nvPicPr>
          <p:cNvPr id="7" name="Picture 6" descr="A diagram of dna sequence&#10;&#10;Description automatically generated">
            <a:extLst>
              <a:ext uri="{FF2B5EF4-FFF2-40B4-BE49-F238E27FC236}">
                <a16:creationId xmlns:a16="http://schemas.microsoft.com/office/drawing/2014/main" id="{0D2A182F-4810-F119-5522-78EF25CB1E9B}"/>
              </a:ext>
            </a:extLst>
          </p:cNvPr>
          <p:cNvPicPr>
            <a:picLocks noChangeAspect="1"/>
          </p:cNvPicPr>
          <p:nvPr/>
        </p:nvPicPr>
        <p:blipFill>
          <a:blip r:embed="rId3"/>
          <a:stretch>
            <a:fillRect/>
          </a:stretch>
        </p:blipFill>
        <p:spPr>
          <a:xfrm>
            <a:off x="5038167" y="179296"/>
            <a:ext cx="4408910" cy="3191436"/>
          </a:xfrm>
          <a:prstGeom prst="rect">
            <a:avLst/>
          </a:prstGeom>
        </p:spPr>
      </p:pic>
    </p:spTree>
    <p:extLst>
      <p:ext uri="{BB962C8B-B14F-4D97-AF65-F5344CB8AC3E}">
        <p14:creationId xmlns:p14="http://schemas.microsoft.com/office/powerpoint/2010/main" val="2239064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black background with blue and white text&#10;&#10;Description automatically generated">
            <a:extLst>
              <a:ext uri="{FF2B5EF4-FFF2-40B4-BE49-F238E27FC236}">
                <a16:creationId xmlns:a16="http://schemas.microsoft.com/office/drawing/2014/main" id="{1228D57A-8421-F48B-F069-8FECFC64D9D2}"/>
              </a:ext>
            </a:extLst>
          </p:cNvPr>
          <p:cNvPicPr>
            <a:picLocks noChangeAspect="1"/>
          </p:cNvPicPr>
          <p:nvPr/>
        </p:nvPicPr>
        <p:blipFill>
          <a:blip r:embed="rId2"/>
          <a:stretch>
            <a:fillRect/>
          </a:stretch>
        </p:blipFill>
        <p:spPr>
          <a:xfrm>
            <a:off x="593387" y="943209"/>
            <a:ext cx="7772400" cy="3358710"/>
          </a:xfrm>
          <a:prstGeom prst="rect">
            <a:avLst/>
          </a:prstGeom>
        </p:spPr>
      </p:pic>
      <p:sp>
        <p:nvSpPr>
          <p:cNvPr id="10" name="Oval 9">
            <a:extLst>
              <a:ext uri="{FF2B5EF4-FFF2-40B4-BE49-F238E27FC236}">
                <a16:creationId xmlns:a16="http://schemas.microsoft.com/office/drawing/2014/main" id="{8417066A-B539-4C8B-568A-20FEBB4E6230}"/>
              </a:ext>
            </a:extLst>
          </p:cNvPr>
          <p:cNvSpPr/>
          <p:nvPr/>
        </p:nvSpPr>
        <p:spPr>
          <a:xfrm>
            <a:off x="4133109" y="1137763"/>
            <a:ext cx="459967" cy="356104"/>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FD5C4A8-30AD-D13E-85B1-00D4748E6781}"/>
              </a:ext>
            </a:extLst>
          </p:cNvPr>
          <p:cNvSpPr/>
          <p:nvPr/>
        </p:nvSpPr>
        <p:spPr>
          <a:xfrm>
            <a:off x="4133109" y="2817117"/>
            <a:ext cx="459967" cy="356104"/>
          </a:xfrm>
          <a:prstGeom prst="ellipse">
            <a:avLst/>
          </a:prstGeom>
          <a:noFill/>
          <a:ln w="444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3E842DA9-5565-F313-0385-750F6B234E23}"/>
              </a:ext>
            </a:extLst>
          </p:cNvPr>
          <p:cNvSpPr txBox="1"/>
          <p:nvPr/>
        </p:nvSpPr>
        <p:spPr>
          <a:xfrm>
            <a:off x="3750583" y="54582"/>
            <a:ext cx="1245854" cy="461665"/>
          </a:xfrm>
          <a:prstGeom prst="rect">
            <a:avLst/>
          </a:prstGeom>
          <a:noFill/>
        </p:spPr>
        <p:txBody>
          <a:bodyPr wrap="none" rtlCol="0">
            <a:spAutoFit/>
          </a:bodyPr>
          <a:lstStyle/>
          <a:p>
            <a:r>
              <a:rPr lang="en-US" sz="2400" b="1" dirty="0">
                <a:solidFill>
                  <a:srgbClr val="C00000"/>
                </a:solidFill>
              </a:rPr>
              <a:t>Allele A</a:t>
            </a:r>
          </a:p>
        </p:txBody>
      </p:sp>
      <p:sp>
        <p:nvSpPr>
          <p:cNvPr id="13" name="TextBox 12">
            <a:extLst>
              <a:ext uri="{FF2B5EF4-FFF2-40B4-BE49-F238E27FC236}">
                <a16:creationId xmlns:a16="http://schemas.microsoft.com/office/drawing/2014/main" id="{F652FA91-CCC5-8F8F-B4D0-444E761BAEBD}"/>
              </a:ext>
            </a:extLst>
          </p:cNvPr>
          <p:cNvSpPr txBox="1"/>
          <p:nvPr/>
        </p:nvSpPr>
        <p:spPr>
          <a:xfrm>
            <a:off x="3750583" y="4173770"/>
            <a:ext cx="1225015" cy="461665"/>
          </a:xfrm>
          <a:prstGeom prst="rect">
            <a:avLst/>
          </a:prstGeom>
          <a:noFill/>
        </p:spPr>
        <p:txBody>
          <a:bodyPr wrap="none" rtlCol="0">
            <a:spAutoFit/>
          </a:bodyPr>
          <a:lstStyle/>
          <a:p>
            <a:r>
              <a:rPr lang="en-US" sz="2400" b="1" dirty="0">
                <a:solidFill>
                  <a:srgbClr val="C00000"/>
                </a:solidFill>
              </a:rPr>
              <a:t>Allele a</a:t>
            </a:r>
          </a:p>
        </p:txBody>
      </p:sp>
      <p:cxnSp>
        <p:nvCxnSpPr>
          <p:cNvPr id="15" name="Straight Arrow Connector 14">
            <a:extLst>
              <a:ext uri="{FF2B5EF4-FFF2-40B4-BE49-F238E27FC236}">
                <a16:creationId xmlns:a16="http://schemas.microsoft.com/office/drawing/2014/main" id="{3AB2CECF-2C46-47EE-819B-466A51C11F90}"/>
              </a:ext>
            </a:extLst>
          </p:cNvPr>
          <p:cNvCxnSpPr>
            <a:cxnSpLocks/>
          </p:cNvCxnSpPr>
          <p:nvPr/>
        </p:nvCxnSpPr>
        <p:spPr>
          <a:xfrm>
            <a:off x="4363091" y="479969"/>
            <a:ext cx="0" cy="463240"/>
          </a:xfrm>
          <a:prstGeom prst="straightConnector1">
            <a:avLst/>
          </a:prstGeom>
          <a:ln w="34925">
            <a:solidFill>
              <a:srgbClr val="C00000"/>
            </a:solidFill>
            <a:tailEnd type="triangle"/>
          </a:ln>
        </p:spPr>
        <p:style>
          <a:lnRef idx="2">
            <a:schemeClr val="accent2"/>
          </a:lnRef>
          <a:fillRef idx="0">
            <a:schemeClr val="accent2"/>
          </a:fillRef>
          <a:effectRef idx="1">
            <a:schemeClr val="accent2"/>
          </a:effectRef>
          <a:fontRef idx="minor">
            <a:schemeClr val="tx1"/>
          </a:fontRef>
        </p:style>
      </p:cxnSp>
      <p:cxnSp>
        <p:nvCxnSpPr>
          <p:cNvPr id="18" name="Straight Arrow Connector 17">
            <a:extLst>
              <a:ext uri="{FF2B5EF4-FFF2-40B4-BE49-F238E27FC236}">
                <a16:creationId xmlns:a16="http://schemas.microsoft.com/office/drawing/2014/main" id="{65F07417-7F88-50FE-11A6-39217B828998}"/>
              </a:ext>
            </a:extLst>
          </p:cNvPr>
          <p:cNvCxnSpPr>
            <a:cxnSpLocks/>
          </p:cNvCxnSpPr>
          <p:nvPr/>
        </p:nvCxnSpPr>
        <p:spPr>
          <a:xfrm flipH="1" flipV="1">
            <a:off x="4363091" y="3322668"/>
            <a:ext cx="10418" cy="819026"/>
          </a:xfrm>
          <a:prstGeom prst="straightConnector1">
            <a:avLst/>
          </a:prstGeom>
          <a:ln w="34925">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9E1E4F1C-68F6-B29C-D566-3A47E5B9C627}"/>
              </a:ext>
            </a:extLst>
          </p:cNvPr>
          <p:cNvSpPr txBox="1"/>
          <p:nvPr/>
        </p:nvSpPr>
        <p:spPr>
          <a:xfrm>
            <a:off x="3342617" y="5353894"/>
            <a:ext cx="2061783" cy="461665"/>
          </a:xfrm>
          <a:prstGeom prst="rect">
            <a:avLst/>
          </a:prstGeom>
          <a:noFill/>
        </p:spPr>
        <p:txBody>
          <a:bodyPr wrap="none" rtlCol="0">
            <a:spAutoFit/>
          </a:bodyPr>
          <a:lstStyle/>
          <a:p>
            <a:r>
              <a:rPr lang="en-US" sz="2400" b="1" dirty="0">
                <a:solidFill>
                  <a:srgbClr val="C00000"/>
                </a:solidFill>
              </a:rPr>
              <a:t>Genotype: Aa</a:t>
            </a:r>
          </a:p>
        </p:txBody>
      </p:sp>
      <p:cxnSp>
        <p:nvCxnSpPr>
          <p:cNvPr id="24" name="Straight Arrow Connector 23">
            <a:extLst>
              <a:ext uri="{FF2B5EF4-FFF2-40B4-BE49-F238E27FC236}">
                <a16:creationId xmlns:a16="http://schemas.microsoft.com/office/drawing/2014/main" id="{6F0B1F77-FE29-DA39-B953-C2299231C29B}"/>
              </a:ext>
            </a:extLst>
          </p:cNvPr>
          <p:cNvCxnSpPr>
            <a:endCxn id="19" idx="0"/>
          </p:cNvCxnSpPr>
          <p:nvPr/>
        </p:nvCxnSpPr>
        <p:spPr>
          <a:xfrm>
            <a:off x="4363090" y="5002303"/>
            <a:ext cx="10419" cy="351591"/>
          </a:xfrm>
          <a:prstGeom prst="straightConnector1">
            <a:avLst/>
          </a:prstGeom>
          <a:ln w="69850">
            <a:solidFill>
              <a:srgbClr val="C0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56603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ue dna strand with colorful sticks&#10;&#10;Description automatically generated">
            <a:extLst>
              <a:ext uri="{FF2B5EF4-FFF2-40B4-BE49-F238E27FC236}">
                <a16:creationId xmlns:a16="http://schemas.microsoft.com/office/drawing/2014/main" id="{A9E428FB-1EA5-AB95-89DC-59D3C6212434}"/>
              </a:ext>
            </a:extLst>
          </p:cNvPr>
          <p:cNvPicPr>
            <a:picLocks noChangeAspect="1"/>
          </p:cNvPicPr>
          <p:nvPr/>
        </p:nvPicPr>
        <p:blipFill>
          <a:blip r:embed="rId2"/>
          <a:srcRect l="12631" t="-548" r="12621" b="25799"/>
          <a:stretch/>
        </p:blipFill>
        <p:spPr>
          <a:xfrm>
            <a:off x="1398241" y="1540726"/>
            <a:ext cx="2716560" cy="1481761"/>
          </a:xfrm>
          <a:prstGeom prst="rect">
            <a:avLst/>
          </a:prstGeom>
        </p:spPr>
      </p:pic>
      <p:sp>
        <p:nvSpPr>
          <p:cNvPr id="6" name="TextBox 5">
            <a:extLst>
              <a:ext uri="{FF2B5EF4-FFF2-40B4-BE49-F238E27FC236}">
                <a16:creationId xmlns:a16="http://schemas.microsoft.com/office/drawing/2014/main" id="{7438A291-C73B-785F-2282-1AB55243D960}"/>
              </a:ext>
            </a:extLst>
          </p:cNvPr>
          <p:cNvSpPr txBox="1"/>
          <p:nvPr/>
        </p:nvSpPr>
        <p:spPr>
          <a:xfrm>
            <a:off x="4434085" y="1398059"/>
            <a:ext cx="6140281" cy="646331"/>
          </a:xfrm>
          <a:prstGeom prst="rect">
            <a:avLst/>
          </a:prstGeom>
          <a:noFill/>
        </p:spPr>
        <p:txBody>
          <a:bodyPr wrap="square" rtlCol="0">
            <a:spAutoFit/>
          </a:bodyPr>
          <a:lstStyle/>
          <a:p>
            <a:r>
              <a:rPr lang="en-US" sz="3600" dirty="0"/>
              <a:t>C T C G T C A C T T C A C</a:t>
            </a:r>
          </a:p>
        </p:txBody>
      </p:sp>
    </p:spTree>
    <p:extLst>
      <p:ext uri="{BB962C8B-B14F-4D97-AF65-F5344CB8AC3E}">
        <p14:creationId xmlns:p14="http://schemas.microsoft.com/office/powerpoint/2010/main" val="34796187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8719</TotalTime>
  <Words>291</Words>
  <Application>Microsoft Macintosh PowerPoint</Application>
  <PresentationFormat>Widescreen</PresentationFormat>
  <Paragraphs>63</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Wang, Fan</dc:creator>
  <cp:lastModifiedBy>Wang, Fan</cp:lastModifiedBy>
  <cp:revision>6</cp:revision>
  <dcterms:created xsi:type="dcterms:W3CDTF">2025-05-15T23:48:10Z</dcterms:created>
  <dcterms:modified xsi:type="dcterms:W3CDTF">2025-06-02T18:54:50Z</dcterms:modified>
</cp:coreProperties>
</file>

<file path=docProps/thumbnail.jpeg>
</file>